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63" r:id="rId3"/>
    <p:sldId id="364" r:id="rId4"/>
    <p:sldId id="257" r:id="rId5"/>
    <p:sldId id="365" r:id="rId6"/>
    <p:sldId id="366" r:id="rId7"/>
    <p:sldId id="367" r:id="rId8"/>
    <p:sldId id="368" r:id="rId9"/>
    <p:sldId id="369" r:id="rId10"/>
    <p:sldId id="370" r:id="rId11"/>
    <p:sldId id="371" r:id="rId12"/>
    <p:sldId id="259" r:id="rId13"/>
    <p:sldId id="260" r:id="rId14"/>
    <p:sldId id="372" r:id="rId15"/>
    <p:sldId id="332" r:id="rId16"/>
    <p:sldId id="333" r:id="rId17"/>
    <p:sldId id="373" r:id="rId18"/>
    <p:sldId id="334" r:id="rId19"/>
    <p:sldId id="374" r:id="rId20"/>
    <p:sldId id="375" r:id="rId21"/>
    <p:sldId id="376" r:id="rId22"/>
    <p:sldId id="377" r:id="rId23"/>
    <p:sldId id="378" r:id="rId24"/>
    <p:sldId id="379" r:id="rId25"/>
    <p:sldId id="380" r:id="rId26"/>
    <p:sldId id="381" r:id="rId27"/>
    <p:sldId id="382" r:id="rId28"/>
    <p:sldId id="383" r:id="rId29"/>
    <p:sldId id="384" r:id="rId30"/>
    <p:sldId id="385" r:id="rId31"/>
    <p:sldId id="387" r:id="rId32"/>
    <p:sldId id="386" r:id="rId33"/>
    <p:sldId id="388" r:id="rId34"/>
    <p:sldId id="389" r:id="rId35"/>
    <p:sldId id="390" r:id="rId36"/>
    <p:sldId id="391" r:id="rId37"/>
    <p:sldId id="392" r:id="rId38"/>
    <p:sldId id="395" r:id="rId39"/>
    <p:sldId id="396" r:id="rId40"/>
    <p:sldId id="393" r:id="rId41"/>
    <p:sldId id="394" r:id="rId42"/>
    <p:sldId id="397" r:id="rId43"/>
    <p:sldId id="398" r:id="rId44"/>
    <p:sldId id="399" r:id="rId45"/>
    <p:sldId id="400" r:id="rId46"/>
    <p:sldId id="401" r:id="rId47"/>
    <p:sldId id="402" r:id="rId48"/>
    <p:sldId id="4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1010FF"/>
    <a:srgbClr val="2974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9940" autoAdjust="0"/>
  </p:normalViewPr>
  <p:slideViewPr>
    <p:cSldViewPr snapToGrid="0">
      <p:cViewPr varScale="1">
        <p:scale>
          <a:sx n="144" d="100"/>
          <a:sy n="144" d="100"/>
        </p:scale>
        <p:origin x="88" y="68"/>
      </p:cViewPr>
      <p:guideLst/>
    </p:cSldViewPr>
  </p:slideViewPr>
  <p:notesTextViewPr>
    <p:cViewPr>
      <p:scale>
        <a:sx n="1" d="1"/>
        <a:sy n="1" d="1"/>
      </p:scale>
      <p:origin x="0" y="-5932"/>
    </p:cViewPr>
  </p:notesTextViewPr>
  <p:notesViewPr>
    <p:cSldViewPr snapToGrid="0">
      <p:cViewPr varScale="1">
        <p:scale>
          <a:sx n="124" d="100"/>
          <a:sy n="124" d="100"/>
        </p:scale>
        <p:origin x="496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48B4C-2B84-49BC-96D0-5495FBB154FE}"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DF16B-EBDF-4C6F-982A-ECA451DC6823}" type="slidenum">
              <a:rPr lang="zh-CN" altLang="en-US" smtClean="0"/>
              <a:t>‹#›</a:t>
            </a:fld>
            <a:endParaRPr lang="zh-CN" altLang="en-US"/>
          </a:p>
        </p:txBody>
      </p:sp>
    </p:spTree>
    <p:extLst>
      <p:ext uri="{BB962C8B-B14F-4D97-AF65-F5344CB8AC3E}">
        <p14:creationId xmlns:p14="http://schemas.microsoft.com/office/powerpoint/2010/main" val="402477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CDDF16B-EBDF-4C6F-982A-ECA451DC6823}" type="slidenum">
              <a:rPr lang="zh-CN" altLang="en-US" smtClean="0"/>
              <a:t>1</a:t>
            </a:fld>
            <a:endParaRPr lang="zh-CN" altLang="en-US"/>
          </a:p>
        </p:txBody>
      </p:sp>
    </p:spTree>
    <p:extLst>
      <p:ext uri="{BB962C8B-B14F-4D97-AF65-F5344CB8AC3E}">
        <p14:creationId xmlns:p14="http://schemas.microsoft.com/office/powerpoint/2010/main" val="1298602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12</a:t>
            </a:fld>
            <a:endParaRPr lang="zh-CN" altLang="en-US"/>
          </a:p>
        </p:txBody>
      </p:sp>
    </p:spTree>
    <p:extLst>
      <p:ext uri="{BB962C8B-B14F-4D97-AF65-F5344CB8AC3E}">
        <p14:creationId xmlns:p14="http://schemas.microsoft.com/office/powerpoint/2010/main" val="194832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13</a:t>
            </a:fld>
            <a:endParaRPr lang="zh-CN" altLang="en-US"/>
          </a:p>
        </p:txBody>
      </p:sp>
    </p:spTree>
    <p:extLst>
      <p:ext uri="{BB962C8B-B14F-4D97-AF65-F5344CB8AC3E}">
        <p14:creationId xmlns:p14="http://schemas.microsoft.com/office/powerpoint/2010/main" val="426301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14</a:t>
            </a:fld>
            <a:endParaRPr lang="zh-CN" altLang="en-US"/>
          </a:p>
        </p:txBody>
      </p:sp>
    </p:spTree>
    <p:extLst>
      <p:ext uri="{BB962C8B-B14F-4D97-AF65-F5344CB8AC3E}">
        <p14:creationId xmlns:p14="http://schemas.microsoft.com/office/powerpoint/2010/main" val="1462189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15</a:t>
            </a:fld>
            <a:endParaRPr lang="zh-CN" altLang="en-US"/>
          </a:p>
        </p:txBody>
      </p:sp>
    </p:spTree>
    <p:extLst>
      <p:ext uri="{BB962C8B-B14F-4D97-AF65-F5344CB8AC3E}">
        <p14:creationId xmlns:p14="http://schemas.microsoft.com/office/powerpoint/2010/main" val="143192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16</a:t>
            </a:fld>
            <a:endParaRPr lang="zh-CN" altLang="en-US"/>
          </a:p>
        </p:txBody>
      </p:sp>
    </p:spTree>
    <p:extLst>
      <p:ext uri="{BB962C8B-B14F-4D97-AF65-F5344CB8AC3E}">
        <p14:creationId xmlns:p14="http://schemas.microsoft.com/office/powerpoint/2010/main" val="2527257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17</a:t>
            </a:fld>
            <a:endParaRPr lang="zh-CN" altLang="en-US"/>
          </a:p>
        </p:txBody>
      </p:sp>
    </p:spTree>
    <p:extLst>
      <p:ext uri="{BB962C8B-B14F-4D97-AF65-F5344CB8AC3E}">
        <p14:creationId xmlns:p14="http://schemas.microsoft.com/office/powerpoint/2010/main" val="2444840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en-US" altLang="zh-CN" sz="1200" b="0" dirty="0" err="1">
                <a:solidFill>
                  <a:srgbClr val="FF0000"/>
                </a:solidFill>
                <a:latin typeface="微软雅黑" panose="020B0503020204020204" pitchFamily="34" charset="-122"/>
                <a:ea typeface="微软雅黑" panose="020B0503020204020204" pitchFamily="34" charset="-122"/>
              </a:rPr>
              <a:t>xy</a:t>
            </a:r>
            <a:r>
              <a:rPr lang="en-US" altLang="zh-CN" sz="1200" b="0" dirty="0">
                <a:solidFill>
                  <a:srgbClr val="383A42"/>
                </a:solidFill>
                <a:latin typeface="微软雅黑" panose="020B0503020204020204" pitchFamily="34" charset="-122"/>
                <a:ea typeface="微软雅黑" panose="020B0503020204020204" pitchFamily="34" charset="-122"/>
              </a:rPr>
              <a:t>=(</a:t>
            </a:r>
            <a:r>
              <a:rPr lang="zh-CN" altLang="en-US" sz="1200" b="0" dirty="0">
                <a:solidFill>
                  <a:srgbClr val="383A42"/>
                </a:solidFill>
                <a:latin typeface="微软雅黑" panose="020B0503020204020204" pitchFamily="34" charset="-122"/>
                <a:ea typeface="微软雅黑" panose="020B0503020204020204" pitchFamily="34" charset="-122"/>
              </a:rPr>
              <a:t>横坐标，纵坐标</a:t>
            </a:r>
            <a:r>
              <a:rPr lang="en-US" altLang="zh-CN" sz="1200" b="0" dirty="0">
                <a:solidFill>
                  <a:srgbClr val="383A42"/>
                </a:solidFill>
                <a:latin typeface="微软雅黑" panose="020B0503020204020204" pitchFamily="34" charset="-122"/>
                <a:ea typeface="微软雅黑" panose="020B0503020204020204" pitchFamily="34" charset="-122"/>
              </a:rPr>
              <a:t>) </a:t>
            </a:r>
            <a:r>
              <a:rPr lang="zh-CN" altLang="en-US" sz="1200" b="0" dirty="0">
                <a:solidFill>
                  <a:srgbClr val="383A42"/>
                </a:solidFill>
                <a:latin typeface="微软雅黑" panose="020B0503020204020204" pitchFamily="34" charset="-122"/>
                <a:ea typeface="微软雅黑" panose="020B0503020204020204" pitchFamily="34" charset="-122"/>
              </a:rPr>
              <a:t>箭头尖端</a:t>
            </a:r>
          </a:p>
          <a:p>
            <a:pPr>
              <a:buFont typeface="+mj-lt"/>
              <a:buAutoNum type="arabicPeriod"/>
            </a:pPr>
            <a:r>
              <a:rPr lang="en-US" altLang="zh-CN" sz="1200" b="0" dirty="0" err="1">
                <a:solidFill>
                  <a:srgbClr val="FF0000"/>
                </a:solidFill>
                <a:latin typeface="微软雅黑" panose="020B0503020204020204" pitchFamily="34" charset="-122"/>
                <a:ea typeface="微软雅黑" panose="020B0503020204020204" pitchFamily="34" charset="-122"/>
              </a:rPr>
              <a:t>xytext</a:t>
            </a:r>
            <a:r>
              <a:rPr lang="en-US" altLang="zh-CN" sz="1200" b="0" dirty="0">
                <a:solidFill>
                  <a:srgbClr val="383A42"/>
                </a:solidFill>
                <a:latin typeface="微软雅黑" panose="020B0503020204020204" pitchFamily="34" charset="-122"/>
                <a:ea typeface="微软雅黑" panose="020B0503020204020204" pitchFamily="34" charset="-122"/>
              </a:rPr>
              <a:t>=(</a:t>
            </a:r>
            <a:r>
              <a:rPr lang="zh-CN" altLang="en-US" sz="1200" b="0" dirty="0">
                <a:solidFill>
                  <a:srgbClr val="383A42"/>
                </a:solidFill>
                <a:latin typeface="微软雅黑" panose="020B0503020204020204" pitchFamily="34" charset="-122"/>
                <a:ea typeface="微软雅黑" panose="020B0503020204020204" pitchFamily="34" charset="-122"/>
              </a:rPr>
              <a:t>横坐标，纵坐标</a:t>
            </a:r>
            <a:r>
              <a:rPr lang="en-US" altLang="zh-CN" sz="1200" b="0" dirty="0">
                <a:solidFill>
                  <a:srgbClr val="383A42"/>
                </a:solidFill>
                <a:latin typeface="微软雅黑" panose="020B0503020204020204" pitchFamily="34" charset="-122"/>
                <a:ea typeface="微软雅黑" panose="020B0503020204020204" pitchFamily="34" charset="-122"/>
              </a:rPr>
              <a:t>) </a:t>
            </a:r>
            <a:r>
              <a:rPr lang="zh-CN" altLang="en-US" sz="1200" b="0" dirty="0">
                <a:solidFill>
                  <a:srgbClr val="383A42"/>
                </a:solidFill>
                <a:latin typeface="微软雅黑" panose="020B0503020204020204" pitchFamily="34" charset="-122"/>
                <a:ea typeface="微软雅黑" panose="020B0503020204020204" pitchFamily="34" charset="-122"/>
              </a:rPr>
              <a:t>文字的坐标，指的是最左边的坐标</a:t>
            </a:r>
          </a:p>
          <a:p>
            <a:pPr>
              <a:buFont typeface="+mj-lt"/>
              <a:buAutoNum type="arabicPeriod"/>
            </a:pPr>
            <a:r>
              <a:rPr lang="en-US" altLang="zh-CN" sz="1200" b="0" dirty="0" err="1">
                <a:solidFill>
                  <a:srgbClr val="FF0000"/>
                </a:solidFill>
                <a:latin typeface="微软雅黑" panose="020B0503020204020204" pitchFamily="34" charset="-122"/>
                <a:ea typeface="微软雅黑" panose="020B0503020204020204" pitchFamily="34" charset="-122"/>
              </a:rPr>
              <a:t>arrowprops</a:t>
            </a:r>
            <a:r>
              <a:rPr lang="en-US" altLang="zh-CN" sz="1200" b="0" dirty="0">
                <a:solidFill>
                  <a:srgbClr val="383A42"/>
                </a:solidFill>
                <a:latin typeface="微软雅黑" panose="020B0503020204020204" pitchFamily="34" charset="-122"/>
                <a:ea typeface="微软雅黑" panose="020B0503020204020204" pitchFamily="34" charset="-122"/>
              </a:rPr>
              <a:t>= {</a:t>
            </a:r>
            <a:r>
              <a:rPr lang="en-US" altLang="zh-CN" sz="1200" b="0" dirty="0" err="1">
                <a:solidFill>
                  <a:srgbClr val="383A42"/>
                </a:solidFill>
                <a:latin typeface="微软雅黑" panose="020B0503020204020204" pitchFamily="34" charset="-122"/>
                <a:ea typeface="微软雅黑" panose="020B0503020204020204" pitchFamily="34" charset="-122"/>
              </a:rPr>
              <a:t>facecolor</a:t>
            </a:r>
            <a:r>
              <a:rPr lang="en-US" altLang="zh-CN" sz="1200" b="0" dirty="0">
                <a:solidFill>
                  <a:srgbClr val="383A42"/>
                </a:solidFill>
                <a:latin typeface="微软雅黑" panose="020B0503020204020204" pitchFamily="34" charset="-122"/>
                <a:ea typeface="微软雅黑" panose="020B0503020204020204" pitchFamily="34" charset="-122"/>
              </a:rPr>
              <a:t>= '</a:t>
            </a:r>
            <a:r>
              <a:rPr lang="zh-CN" altLang="en-US" sz="1200" b="0" dirty="0">
                <a:solidFill>
                  <a:srgbClr val="383A42"/>
                </a:solidFill>
                <a:latin typeface="微软雅黑" panose="020B0503020204020204" pitchFamily="34" charset="-122"/>
                <a:ea typeface="微软雅黑" panose="020B0503020204020204" pitchFamily="34" charset="-122"/>
              </a:rPr>
              <a:t>颜色</a:t>
            </a:r>
            <a:r>
              <a:rPr lang="en-US" altLang="zh-CN" sz="1200" b="0" dirty="0">
                <a:solidFill>
                  <a:srgbClr val="383A42"/>
                </a:solidFill>
                <a:latin typeface="微软雅黑" panose="020B0503020204020204" pitchFamily="34" charset="-122"/>
                <a:ea typeface="微软雅黑" panose="020B0503020204020204" pitchFamily="34" charset="-122"/>
              </a:rPr>
              <a:t>',shrink = '</a:t>
            </a:r>
            <a:r>
              <a:rPr lang="zh-CN" altLang="en-US" sz="1200" b="0" dirty="0">
                <a:solidFill>
                  <a:srgbClr val="383A42"/>
                </a:solidFill>
                <a:latin typeface="微软雅黑" panose="020B0503020204020204" pitchFamily="34" charset="-122"/>
                <a:ea typeface="微软雅黑" panose="020B0503020204020204" pitchFamily="34" charset="-122"/>
              </a:rPr>
              <a:t>数字</a:t>
            </a:r>
            <a:r>
              <a:rPr lang="en-US" altLang="zh-CN" sz="1200" b="0" dirty="0">
                <a:solidFill>
                  <a:srgbClr val="383A42"/>
                </a:solidFill>
                <a:latin typeface="微软雅黑" panose="020B0503020204020204" pitchFamily="34" charset="-122"/>
                <a:ea typeface="微软雅黑" panose="020B0503020204020204" pitchFamily="34" charset="-122"/>
              </a:rPr>
              <a:t>' &lt;</a:t>
            </a:r>
            <a:r>
              <a:rPr lang="en-US" altLang="zh-CN" sz="1200" b="0" dirty="0">
                <a:solidFill>
                  <a:srgbClr val="E45649"/>
                </a:solidFill>
                <a:latin typeface="微软雅黑" panose="020B0503020204020204" pitchFamily="34" charset="-122"/>
                <a:ea typeface="微软雅黑" panose="020B0503020204020204" pitchFamily="34" charset="-122"/>
              </a:rPr>
              <a:t>1</a:t>
            </a:r>
            <a:r>
              <a:rPr lang="zh-CN" altLang="en-US" sz="1200" b="0" dirty="0">
                <a:solidFill>
                  <a:srgbClr val="383A42"/>
                </a:solidFill>
                <a:latin typeface="微软雅黑" panose="020B0503020204020204" pitchFamily="34" charset="-122"/>
                <a:ea typeface="微软雅黑" panose="020B0503020204020204" pitchFamily="34" charset="-122"/>
              </a:rPr>
              <a:t> 收缩箭头</a:t>
            </a:r>
            <a:r>
              <a:rPr lang="en-US" altLang="zh-CN" sz="1200" b="0" dirty="0">
                <a:solidFill>
                  <a:srgbClr val="383A42"/>
                </a:solidFill>
                <a:latin typeface="微软雅黑" panose="020B0503020204020204" pitchFamily="34" charset="-122"/>
                <a:ea typeface="微软雅黑" panose="020B0503020204020204" pitchFamily="34" charset="-122"/>
              </a:rPr>
              <a:t>}</a:t>
            </a:r>
          </a:p>
          <a:p>
            <a:pPr>
              <a:buFont typeface="+mj-lt"/>
              <a:buAutoNum type="arabicPeriod"/>
            </a:pPr>
            <a:r>
              <a:rPr lang="en-US" altLang="zh-CN" sz="1200" b="0" dirty="0">
                <a:solidFill>
                  <a:srgbClr val="FF0000"/>
                </a:solidFill>
                <a:latin typeface="微软雅黑" panose="020B0503020204020204" pitchFamily="34" charset="-122"/>
                <a:ea typeface="微软雅黑" panose="020B0503020204020204" pitchFamily="34" charset="-122"/>
              </a:rPr>
              <a:t>offset points </a:t>
            </a:r>
            <a:r>
              <a:rPr lang="zh-CN" altLang="en-US" sz="1200" b="0" dirty="0">
                <a:solidFill>
                  <a:srgbClr val="383A42"/>
                </a:solidFill>
                <a:latin typeface="微软雅黑" panose="020B0503020204020204" pitchFamily="34" charset="-122"/>
                <a:ea typeface="微软雅黑" panose="020B0503020204020204" pitchFamily="34" charset="-122"/>
              </a:rPr>
              <a:t>相对注释点的偏移量</a:t>
            </a:r>
            <a:endParaRPr lang="en-US" altLang="zh-CN" sz="1200" b="0" dirty="0">
              <a:solidFill>
                <a:srgbClr val="383A4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18</a:t>
            </a:fld>
            <a:endParaRPr lang="zh-CN" altLang="en-US"/>
          </a:p>
        </p:txBody>
      </p:sp>
    </p:spTree>
    <p:extLst>
      <p:ext uri="{BB962C8B-B14F-4D97-AF65-F5344CB8AC3E}">
        <p14:creationId xmlns:p14="http://schemas.microsoft.com/office/powerpoint/2010/main" val="385600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zh-CN" dirty="0"/>
              <a:t>、</a:t>
            </a:r>
            <a:r>
              <a:rPr lang="en-US" altLang="zh-CN" dirty="0"/>
              <a:t>y</a:t>
            </a:r>
            <a:r>
              <a:rPr lang="zh-CN" altLang="zh-CN" dirty="0"/>
              <a:t>坐标刻度线由</a:t>
            </a:r>
            <a:r>
              <a:rPr lang="en-US" altLang="zh-CN" dirty="0"/>
              <a:t>spines()</a:t>
            </a:r>
            <a:r>
              <a:rPr lang="zh-CN" altLang="zh-CN" dirty="0"/>
              <a:t>方法进行管理，它提供（</a:t>
            </a:r>
            <a:r>
              <a:rPr lang="en-US" altLang="zh-CN" dirty="0"/>
              <a:t>top</a:t>
            </a:r>
            <a:r>
              <a:rPr lang="zh-CN" altLang="zh-CN" dirty="0"/>
              <a:t>、</a:t>
            </a:r>
            <a:r>
              <a:rPr lang="en-US" altLang="zh-CN" dirty="0"/>
              <a:t>bottom</a:t>
            </a:r>
            <a:r>
              <a:rPr lang="zh-CN" altLang="zh-CN" dirty="0"/>
              <a:t>、</a:t>
            </a:r>
            <a:r>
              <a:rPr lang="en-US" altLang="zh-CN" dirty="0"/>
              <a:t>left</a:t>
            </a:r>
            <a:r>
              <a:rPr lang="zh-CN" altLang="zh-CN" dirty="0"/>
              <a:t>、</a:t>
            </a:r>
            <a:r>
              <a:rPr lang="en-US" altLang="zh-CN" dirty="0"/>
              <a:t>right</a:t>
            </a:r>
            <a:r>
              <a:rPr lang="zh-CN" altLang="zh-CN" dirty="0"/>
              <a:t>）四个刻度线及对应位置的设置功能。</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21</a:t>
            </a:fld>
            <a:endParaRPr lang="zh-CN" altLang="en-US"/>
          </a:p>
        </p:txBody>
      </p:sp>
    </p:spTree>
    <p:extLst>
      <p:ext uri="{BB962C8B-B14F-4D97-AF65-F5344CB8AC3E}">
        <p14:creationId xmlns:p14="http://schemas.microsoft.com/office/powerpoint/2010/main" val="196436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23</a:t>
            </a:fld>
            <a:endParaRPr lang="zh-CN" altLang="en-US"/>
          </a:p>
        </p:txBody>
      </p:sp>
    </p:spTree>
    <p:extLst>
      <p:ext uri="{BB962C8B-B14F-4D97-AF65-F5344CB8AC3E}">
        <p14:creationId xmlns:p14="http://schemas.microsoft.com/office/powerpoint/2010/main" val="337677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24</a:t>
            </a:fld>
            <a:endParaRPr lang="zh-CN" altLang="en-US"/>
          </a:p>
        </p:txBody>
      </p:sp>
    </p:spTree>
    <p:extLst>
      <p:ext uri="{BB962C8B-B14F-4D97-AF65-F5344CB8AC3E}">
        <p14:creationId xmlns:p14="http://schemas.microsoft.com/office/powerpoint/2010/main" val="27884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a:t>
            </a:fld>
            <a:endParaRPr lang="zh-CN" altLang="en-US"/>
          </a:p>
        </p:txBody>
      </p:sp>
    </p:spTree>
    <p:extLst>
      <p:ext uri="{BB962C8B-B14F-4D97-AF65-F5344CB8AC3E}">
        <p14:creationId xmlns:p14="http://schemas.microsoft.com/office/powerpoint/2010/main" val="26285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26</a:t>
            </a:fld>
            <a:endParaRPr lang="zh-CN" altLang="en-US"/>
          </a:p>
        </p:txBody>
      </p:sp>
    </p:spTree>
    <p:extLst>
      <p:ext uri="{BB962C8B-B14F-4D97-AF65-F5344CB8AC3E}">
        <p14:creationId xmlns:p14="http://schemas.microsoft.com/office/powerpoint/2010/main" val="935290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可以用语句</a:t>
            </a:r>
            <a:r>
              <a:rPr lang="en-US" altLang="zh-CN" sz="1200" kern="100" dirty="0">
                <a:latin typeface="Times New Roman" panose="02020603050405020304" pitchFamily="18" charset="0"/>
                <a:ea typeface="宋体" panose="02010600030101010101" pitchFamily="2" charset="-122"/>
              </a:rPr>
              <a:t>Fig , axes = </a:t>
            </a:r>
            <a:r>
              <a:rPr lang="en-US" altLang="zh-CN" sz="1200" kern="100" dirty="0" err="1">
                <a:latin typeface="Times New Roman" panose="02020603050405020304" pitchFamily="18" charset="0"/>
                <a:ea typeface="宋体" panose="02010600030101010101" pitchFamily="2" charset="-122"/>
              </a:rPr>
              <a:t>plt.subplots</a:t>
            </a:r>
            <a:r>
              <a:rPr lang="en-US" altLang="zh-CN" sz="1200" kern="100" dirty="0">
                <a:latin typeface="Times New Roman" panose="02020603050405020304" pitchFamily="18" charset="0"/>
                <a:ea typeface="宋体" panose="02010600030101010101" pitchFamily="2" charset="-122"/>
              </a:rPr>
              <a:t>(2,2) </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创建一个新的图片，然后返回包含了已生成子图对象的</a:t>
            </a:r>
            <a:r>
              <a:rPr lang="en-US" altLang="zh-CN" sz="1200" kern="100" dirty="0">
                <a:latin typeface="Times New Roman" panose="02020603050405020304" pitchFamily="18" charset="0"/>
                <a:ea typeface="宋体" panose="02010600030101010101" pitchFamily="2" charset="-122"/>
              </a:rPr>
              <a:t>NumPy</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数组。数组</a:t>
            </a:r>
            <a:r>
              <a:rPr lang="en-US" altLang="zh-CN" sz="1200" kern="100" dirty="0">
                <a:latin typeface="Times New Roman" panose="02020603050405020304" pitchFamily="18" charset="0"/>
                <a:ea typeface="宋体" panose="02010600030101010101" pitchFamily="2" charset="-122"/>
              </a:rPr>
              <a:t>axes</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可以像二维数组那样方便地进行索引，如</a:t>
            </a:r>
            <a:r>
              <a:rPr lang="en-US" altLang="zh-CN" sz="1200" kern="100" dirty="0">
                <a:latin typeface="Times New Roman" panose="02020603050405020304" pitchFamily="18" charset="0"/>
                <a:ea typeface="宋体" panose="02010600030101010101" pitchFamily="2" charset="-122"/>
              </a:rPr>
              <a:t>axes[0,1]</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27</a:t>
            </a:fld>
            <a:endParaRPr lang="zh-CN" altLang="en-US"/>
          </a:p>
        </p:txBody>
      </p:sp>
    </p:spTree>
    <p:extLst>
      <p:ext uri="{BB962C8B-B14F-4D97-AF65-F5344CB8AC3E}">
        <p14:creationId xmlns:p14="http://schemas.microsoft.com/office/powerpoint/2010/main" val="3607018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28</a:t>
            </a:fld>
            <a:endParaRPr lang="zh-CN" altLang="en-US"/>
          </a:p>
        </p:txBody>
      </p:sp>
    </p:spTree>
    <p:extLst>
      <p:ext uri="{BB962C8B-B14F-4D97-AF65-F5344CB8AC3E}">
        <p14:creationId xmlns:p14="http://schemas.microsoft.com/office/powerpoint/2010/main" val="2629336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代码见例子</a:t>
            </a:r>
            <a:r>
              <a:rPr lang="en-US" altLang="zh-CN" dirty="0"/>
              <a:t>-</a:t>
            </a:r>
            <a:r>
              <a:rPr lang="zh-CN" altLang="en-US" dirty="0"/>
              <a:t>读文件绘制数据曲线</a:t>
            </a:r>
            <a:r>
              <a:rPr lang="en-US" altLang="zh-CN" dirty="0"/>
              <a:t>.</a:t>
            </a:r>
            <a:r>
              <a:rPr lang="en-US" altLang="zh-CN" dirty="0" err="1"/>
              <a:t>py</a:t>
            </a:r>
            <a:endParaRPr lang="en-US" altLang="zh-CN" dirty="0"/>
          </a:p>
          <a:p>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r>
              <a:rPr lang="en-US" altLang="zh-CN" dirty="0">
                <a:solidFill>
                  <a:srgbClr val="0033B3"/>
                </a:solidFill>
                <a:effectLst/>
              </a:rPr>
              <a:t>import </a:t>
            </a:r>
            <a:r>
              <a:rPr lang="en-US" altLang="zh-CN" dirty="0"/>
              <a:t>pandas </a:t>
            </a:r>
            <a:r>
              <a:rPr lang="en-US" altLang="zh-CN" dirty="0">
                <a:solidFill>
                  <a:srgbClr val="0033B3"/>
                </a:solidFill>
                <a:effectLst/>
              </a:rPr>
              <a:t>as </a:t>
            </a:r>
            <a:r>
              <a:rPr lang="en-US" altLang="zh-CN" dirty="0"/>
              <a:t>pd</a:t>
            </a:r>
            <a:br>
              <a:rPr lang="en-US" altLang="zh-CN" dirty="0"/>
            </a:br>
            <a:br>
              <a:rPr lang="en-US" altLang="zh-CN" dirty="0"/>
            </a:b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利用</a:t>
            </a:r>
            <a:r>
              <a:rPr lang="en-US" altLang="zh-CN" dirty="0" err="1">
                <a:solidFill>
                  <a:srgbClr val="067D17"/>
                </a:solidFill>
                <a:effectLst/>
              </a:rPr>
              <a:t>numpy</a:t>
            </a:r>
            <a:r>
              <a:rPr lang="zh-CN" altLang="en-US" dirty="0">
                <a:solidFill>
                  <a:srgbClr val="067D17"/>
                </a:solidFill>
                <a:effectLst/>
                <a:latin typeface="宋体" panose="02010600030101010101" pitchFamily="2" charset="-122"/>
                <a:ea typeface="宋体" panose="02010600030101010101" pitchFamily="2" charset="-122"/>
              </a:rPr>
              <a:t>读文件绘制数据曲线</a:t>
            </a:r>
            <a:r>
              <a:rPr lang="en-US" altLang="zh-CN" dirty="0">
                <a:solidFill>
                  <a:srgbClr val="067D17"/>
                </a:solidFill>
                <a:effectLst/>
              </a:rPr>
              <a:t>"""</a:t>
            </a:r>
            <a:br>
              <a:rPr lang="en-US" altLang="zh-CN" dirty="0">
                <a:solidFill>
                  <a:srgbClr val="067D17"/>
                </a:solidFill>
                <a:effectLst/>
              </a:rPr>
            </a:br>
            <a:r>
              <a:rPr lang="en-US" altLang="zh-CN" dirty="0"/>
              <a:t>data = </a:t>
            </a:r>
            <a:r>
              <a:rPr lang="en-US" altLang="zh-CN" dirty="0" err="1"/>
              <a:t>np.loadtxt</a:t>
            </a:r>
            <a:r>
              <a:rPr lang="en-US" altLang="zh-CN" dirty="0"/>
              <a:t>(</a:t>
            </a:r>
            <a:r>
              <a:rPr lang="en-US" altLang="zh-CN" dirty="0">
                <a:solidFill>
                  <a:srgbClr val="067D17"/>
                </a:solidFill>
                <a:effectLst/>
              </a:rPr>
              <a:t>'dos.csv'</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读取逗号分隔的数据文件</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plt.plot</a:t>
            </a:r>
            <a:r>
              <a:rPr lang="en-US" altLang="zh-CN" dirty="0"/>
              <a:t>(data[:, </a:t>
            </a:r>
            <a:r>
              <a:rPr lang="en-US" altLang="zh-CN" dirty="0">
                <a:solidFill>
                  <a:srgbClr val="1750EB"/>
                </a:solidFill>
                <a:effectLst/>
              </a:rPr>
              <a:t>0</a:t>
            </a:r>
            <a:r>
              <a:rPr lang="en-US" altLang="zh-CN" dirty="0"/>
              <a:t>], data[:, </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切片方法获取两列数据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a:t>
            </a:r>
            <a:br>
              <a:rPr lang="en-US" altLang="zh-CN" dirty="0"/>
            </a:br>
            <a:br>
              <a:rPr lang="en-US" altLang="zh-CN" dirty="0"/>
            </a:b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利用</a:t>
            </a:r>
            <a:r>
              <a:rPr lang="en-US" altLang="zh-CN" dirty="0">
                <a:solidFill>
                  <a:srgbClr val="067D17"/>
                </a:solidFill>
                <a:effectLst/>
              </a:rPr>
              <a:t>pandas</a:t>
            </a:r>
            <a:r>
              <a:rPr lang="zh-CN" altLang="en-US" dirty="0">
                <a:solidFill>
                  <a:srgbClr val="067D17"/>
                </a:solidFill>
                <a:effectLst/>
                <a:latin typeface="宋体" panose="02010600030101010101" pitchFamily="2" charset="-122"/>
                <a:ea typeface="宋体" panose="02010600030101010101" pitchFamily="2" charset="-122"/>
              </a:rPr>
              <a:t>读文件绘制数据曲线</a:t>
            </a:r>
            <a:r>
              <a:rPr lang="en-US" altLang="zh-CN" dirty="0">
                <a:solidFill>
                  <a:srgbClr val="067D17"/>
                </a:solidFill>
                <a:effectLst/>
              </a:rPr>
              <a:t>"""</a:t>
            </a:r>
            <a:br>
              <a:rPr lang="en-US" altLang="zh-CN" dirty="0">
                <a:solidFill>
                  <a:srgbClr val="067D17"/>
                </a:solidFill>
                <a:effectLst/>
              </a:rPr>
            </a:br>
            <a:r>
              <a:rPr lang="en-US" altLang="zh-CN" dirty="0"/>
              <a:t>data = </a:t>
            </a:r>
            <a:r>
              <a:rPr lang="en-US" altLang="zh-CN" dirty="0" err="1"/>
              <a:t>pd.read_csv</a:t>
            </a:r>
            <a:r>
              <a:rPr lang="en-US" altLang="zh-CN" dirty="0"/>
              <a:t>(</a:t>
            </a:r>
            <a:r>
              <a:rPr lang="en-US" altLang="zh-CN" dirty="0">
                <a:solidFill>
                  <a:srgbClr val="067D17"/>
                </a:solidFill>
                <a:effectLst/>
              </a:rPr>
              <a:t>'dos.csv'</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读数据为</a:t>
            </a:r>
            <a:r>
              <a:rPr lang="en-US" altLang="zh-CN" i="1" dirty="0" err="1">
                <a:solidFill>
                  <a:srgbClr val="8C8C8C"/>
                </a:solidFill>
                <a:effectLst/>
              </a:rPr>
              <a:t>dataframe</a:t>
            </a:r>
            <a:r>
              <a:rPr lang="zh-CN" altLang="en-US" i="1" dirty="0">
                <a:solidFill>
                  <a:srgbClr val="8C8C8C"/>
                </a:solidFill>
                <a:effectLst/>
                <a:latin typeface="宋体" panose="02010600030101010101" pitchFamily="2" charset="-122"/>
                <a:ea typeface="宋体" panose="02010600030101010101" pitchFamily="2" charset="-122"/>
              </a:rPr>
              <a:t>类型</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plt.plot</a:t>
            </a:r>
            <a:r>
              <a:rPr lang="en-US" altLang="zh-CN" dirty="0"/>
              <a:t>(</a:t>
            </a:r>
            <a:r>
              <a:rPr lang="en-US" altLang="zh-CN" dirty="0" err="1"/>
              <a:t>data.iloc</a:t>
            </a:r>
            <a:r>
              <a:rPr lang="en-US" altLang="zh-CN" dirty="0"/>
              <a:t>[:, </a:t>
            </a:r>
            <a:r>
              <a:rPr lang="en-US" altLang="zh-CN" dirty="0">
                <a:solidFill>
                  <a:srgbClr val="1750EB"/>
                </a:solidFill>
                <a:effectLst/>
              </a:rPr>
              <a:t>0</a:t>
            </a:r>
            <a:r>
              <a:rPr lang="en-US" altLang="zh-CN" dirty="0"/>
              <a:t>], </a:t>
            </a:r>
            <a:r>
              <a:rPr lang="en-US" altLang="zh-CN" dirty="0" err="1"/>
              <a:t>data.iloc</a:t>
            </a:r>
            <a:r>
              <a:rPr lang="en-US" altLang="zh-CN" dirty="0"/>
              <a:t>[:, </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分别索引两列数据为数组</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显示绘制结果</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33</a:t>
            </a:fld>
            <a:endParaRPr lang="zh-CN" altLang="en-US"/>
          </a:p>
        </p:txBody>
      </p:sp>
    </p:spTree>
    <p:extLst>
      <p:ext uri="{BB962C8B-B14F-4D97-AF65-F5344CB8AC3E}">
        <p14:creationId xmlns:p14="http://schemas.microsoft.com/office/powerpoint/2010/main" val="3184664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br>
              <a:rPr lang="en-US" altLang="zh-CN" dirty="0"/>
            </a:br>
            <a:r>
              <a:rPr lang="en-US" altLang="zh-CN" dirty="0"/>
              <a:t>data = </a:t>
            </a:r>
            <a:r>
              <a:rPr lang="en-US" altLang="zh-CN" dirty="0" err="1"/>
              <a:t>np.loadtxt</a:t>
            </a:r>
            <a:r>
              <a:rPr lang="en-US" altLang="zh-CN" dirty="0"/>
              <a:t>(</a:t>
            </a:r>
            <a:r>
              <a:rPr lang="en-US" altLang="zh-CN" dirty="0">
                <a:solidFill>
                  <a:srgbClr val="067D17"/>
                </a:solidFill>
                <a:effectLst/>
              </a:rPr>
              <a:t>'PDOS.csv'</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读逗号</a:t>
            </a:r>
            <a:r>
              <a:rPr lang="en-US" altLang="zh-CN"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分隔文件</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33B3"/>
                </a:solidFill>
                <a:effectLst/>
              </a:rPr>
              <a:t>for </a:t>
            </a:r>
            <a:r>
              <a:rPr lang="en-US" altLang="zh-CN" dirty="0" err="1"/>
              <a:t>i</a:t>
            </a:r>
            <a:r>
              <a:rPr lang="en-US" altLang="zh-CN" dirty="0"/>
              <a:t> </a:t>
            </a:r>
            <a:r>
              <a:rPr lang="en-US" altLang="zh-CN" dirty="0">
                <a:solidFill>
                  <a:srgbClr val="0033B3"/>
                </a:solidFill>
                <a:effectLst/>
              </a:rPr>
              <a:t>in </a:t>
            </a:r>
            <a:r>
              <a:rPr lang="en-US" altLang="zh-CN" dirty="0">
                <a:solidFill>
                  <a:srgbClr val="000080"/>
                </a:solidFill>
                <a:effectLst/>
              </a:rPr>
              <a:t>range</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8</a:t>
            </a:r>
            <a:r>
              <a:rPr lang="en-US" altLang="zh-CN" dirty="0"/>
              <a:t>, </a:t>
            </a:r>
            <a:r>
              <a:rPr lang="en-US" altLang="zh-CN" dirty="0">
                <a:solidFill>
                  <a:srgbClr val="1750EB"/>
                </a:solidFill>
                <a:effectLst/>
              </a:rPr>
              <a:t>2</a:t>
            </a:r>
            <a:r>
              <a:rPr lang="en-US" altLang="zh-CN" dirty="0"/>
              <a:t>):                           </a:t>
            </a:r>
            <a:r>
              <a:rPr lang="en-US" altLang="zh-CN" i="1" dirty="0">
                <a:solidFill>
                  <a:srgbClr val="8C8C8C"/>
                </a:solidFill>
                <a:effectLst/>
              </a:rPr>
              <a:t># </a:t>
            </a:r>
            <a:r>
              <a:rPr lang="en-US" altLang="zh-CN" i="1" dirty="0" err="1">
                <a:solidFill>
                  <a:srgbClr val="8C8C8C"/>
                </a:solidFill>
                <a:effectLst/>
              </a:rPr>
              <a:t>i</a:t>
            </a:r>
            <a:r>
              <a:rPr lang="zh-CN" altLang="en-US" i="1" dirty="0">
                <a:solidFill>
                  <a:srgbClr val="8C8C8C"/>
                </a:solidFill>
                <a:effectLst/>
                <a:latin typeface="宋体" panose="02010600030101010101" pitchFamily="2" charset="-122"/>
                <a:ea typeface="宋体" panose="02010600030101010101" pitchFamily="2" charset="-122"/>
              </a:rPr>
              <a:t>取值</a:t>
            </a:r>
            <a:r>
              <a:rPr lang="en-US" altLang="zh-CN" i="1" dirty="0">
                <a:solidFill>
                  <a:srgbClr val="8C8C8C"/>
                </a:solidFill>
                <a:effectLst/>
              </a:rPr>
              <a:t>0</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2</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4</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6</a:t>
            </a:r>
            <a:br>
              <a:rPr lang="en-US" altLang="zh-CN" i="1" dirty="0">
                <a:solidFill>
                  <a:srgbClr val="8C8C8C"/>
                </a:solidFill>
                <a:effectLst/>
              </a:rPr>
            </a:br>
            <a:r>
              <a:rPr lang="en-US" altLang="zh-CN" i="1" dirty="0">
                <a:solidFill>
                  <a:srgbClr val="8C8C8C"/>
                </a:solidFill>
                <a:effectLst/>
              </a:rPr>
              <a:t>    </a:t>
            </a:r>
            <a:r>
              <a:rPr lang="en-US" altLang="zh-CN" dirty="0" err="1"/>
              <a:t>plt.plot</a:t>
            </a:r>
            <a:r>
              <a:rPr lang="en-US" altLang="zh-CN" dirty="0"/>
              <a:t>(data[:, </a:t>
            </a:r>
            <a:r>
              <a:rPr lang="en-US" altLang="zh-CN" dirty="0" err="1"/>
              <a:t>i</a:t>
            </a:r>
            <a:r>
              <a:rPr lang="en-US" altLang="zh-CN" dirty="0"/>
              <a:t>], data[:, i+</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第</a:t>
            </a:r>
            <a:r>
              <a:rPr lang="en-US" altLang="zh-CN" i="1" dirty="0" err="1">
                <a:solidFill>
                  <a:srgbClr val="8C8C8C"/>
                </a:solidFill>
                <a:effectLst/>
              </a:rPr>
              <a:t>i</a:t>
            </a:r>
            <a:r>
              <a:rPr lang="zh-CN" altLang="en-US" i="1" dirty="0">
                <a:solidFill>
                  <a:srgbClr val="8C8C8C"/>
                </a:solidFill>
                <a:effectLst/>
                <a:latin typeface="宋体" panose="02010600030101010101" pitchFamily="2" charset="-122"/>
                <a:ea typeface="宋体" panose="02010600030101010101" pitchFamily="2" charset="-122"/>
              </a:rPr>
              <a:t>和</a:t>
            </a:r>
            <a:r>
              <a:rPr lang="en-US" altLang="zh-CN" i="1" dirty="0">
                <a:solidFill>
                  <a:srgbClr val="8C8C8C"/>
                </a:solidFill>
                <a:effectLst/>
              </a:rPr>
              <a:t>i+1</a:t>
            </a:r>
            <a:r>
              <a:rPr lang="zh-CN" altLang="en-US" i="1" dirty="0">
                <a:solidFill>
                  <a:srgbClr val="8C8C8C"/>
                </a:solidFill>
                <a:effectLst/>
                <a:latin typeface="宋体" panose="02010600030101010101" pitchFamily="2" charset="-122"/>
                <a:ea typeface="宋体" panose="02010600030101010101" pitchFamily="2" charset="-122"/>
              </a:rPr>
              <a:t>列数据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34</a:t>
            </a:fld>
            <a:endParaRPr lang="zh-CN" altLang="en-US"/>
          </a:p>
        </p:txBody>
      </p:sp>
    </p:spTree>
    <p:extLst>
      <p:ext uri="{BB962C8B-B14F-4D97-AF65-F5344CB8AC3E}">
        <p14:creationId xmlns:p14="http://schemas.microsoft.com/office/powerpoint/2010/main" val="1457930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br>
              <a:rPr lang="en-US" altLang="zh-CN" dirty="0"/>
            </a:br>
            <a:r>
              <a:rPr lang="en-US" altLang="zh-CN" dirty="0"/>
              <a:t>data = </a:t>
            </a:r>
            <a:r>
              <a:rPr lang="en-US" altLang="zh-CN" dirty="0" err="1"/>
              <a:t>np.loadtxt</a:t>
            </a:r>
            <a:r>
              <a:rPr lang="en-US" altLang="zh-CN" dirty="0"/>
              <a:t>(</a:t>
            </a:r>
            <a:r>
              <a:rPr lang="en-US" altLang="zh-CN" dirty="0">
                <a:solidFill>
                  <a:srgbClr val="067D17"/>
                </a:solidFill>
                <a:effectLst/>
              </a:rPr>
              <a:t>'band.txt'</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solidFill>
                  <a:srgbClr val="0037A6"/>
                </a:solidFill>
                <a:effectLst/>
              </a:rPr>
              <a:t>\t</a:t>
            </a:r>
            <a:r>
              <a:rPr lang="en-US" altLang="zh-CN" dirty="0">
                <a:solidFill>
                  <a:srgbClr val="067D17"/>
                </a:solidFill>
                <a:effectLst/>
              </a:rPr>
              <a:t>'</a:t>
            </a:r>
            <a:r>
              <a:rPr lang="en-US" altLang="zh-CN" dirty="0"/>
              <a:t>)</a:t>
            </a: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查找所有第一列值为</a:t>
            </a:r>
            <a:r>
              <a:rPr lang="en-US" altLang="zh-CN" i="1" dirty="0">
                <a:solidFill>
                  <a:srgbClr val="8C8C8C"/>
                </a:solidFill>
                <a:effectLst/>
              </a:rPr>
              <a:t>1</a:t>
            </a:r>
            <a:r>
              <a:rPr lang="zh-CN" altLang="en-US" i="1" dirty="0">
                <a:solidFill>
                  <a:srgbClr val="8C8C8C"/>
                </a:solidFill>
                <a:effectLst/>
                <a:latin typeface="宋体" panose="02010600030101010101" pitchFamily="2" charset="-122"/>
                <a:ea typeface="宋体" panose="02010600030101010101" pitchFamily="2" charset="-122"/>
              </a:rPr>
              <a:t>的行索引</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ids = </a:t>
            </a:r>
            <a:r>
              <a:rPr lang="en-US" altLang="zh-CN" dirty="0" err="1"/>
              <a:t>np.argwhere</a:t>
            </a:r>
            <a:r>
              <a:rPr lang="en-US" altLang="zh-CN" dirty="0"/>
              <a:t>(data[:, </a:t>
            </a:r>
            <a:r>
              <a:rPr lang="en-US" altLang="zh-CN" dirty="0">
                <a:solidFill>
                  <a:srgbClr val="1750EB"/>
                </a:solidFill>
                <a:effectLst/>
              </a:rPr>
              <a:t>0</a:t>
            </a:r>
            <a:r>
              <a:rPr lang="en-US" altLang="zh-CN" dirty="0"/>
              <a:t>] == </a:t>
            </a:r>
            <a:r>
              <a:rPr lang="en-US" altLang="zh-CN" dirty="0">
                <a:solidFill>
                  <a:srgbClr val="1750EB"/>
                </a:solidFill>
                <a:effectLst/>
              </a:rPr>
              <a:t>1</a:t>
            </a:r>
            <a:r>
              <a:rPr lang="en-US" altLang="zh-CN" dirty="0"/>
              <a:t>).transpose()[</a:t>
            </a:r>
            <a:r>
              <a:rPr lang="en-US" altLang="zh-CN" dirty="0">
                <a:solidFill>
                  <a:srgbClr val="1750EB"/>
                </a:solidFill>
                <a:effectLst/>
              </a:rPr>
              <a:t>0</a:t>
            </a:r>
            <a:r>
              <a:rPr lang="en-US" altLang="zh-CN" dirty="0"/>
              <a:t>]</a:t>
            </a:r>
            <a:br>
              <a:rPr lang="en-US" altLang="zh-CN" dirty="0"/>
            </a:br>
            <a:r>
              <a:rPr lang="en-US" altLang="zh-CN" dirty="0"/>
              <a:t>x = </a:t>
            </a:r>
            <a:r>
              <a:rPr lang="en-US" altLang="zh-CN" dirty="0">
                <a:solidFill>
                  <a:srgbClr val="1750EB"/>
                </a:solidFill>
                <a:effectLst/>
              </a:rPr>
              <a:t>0</a:t>
            </a:r>
            <a:br>
              <a:rPr lang="en-US" altLang="zh-CN" dirty="0">
                <a:solidFill>
                  <a:srgbClr val="1750EB"/>
                </a:solidFill>
                <a:effectLst/>
              </a:rPr>
            </a:br>
            <a:r>
              <a:rPr lang="en-US" altLang="zh-CN" dirty="0">
                <a:solidFill>
                  <a:srgbClr val="0033B3"/>
                </a:solidFill>
                <a:effectLst/>
              </a:rPr>
              <a:t>for </a:t>
            </a:r>
            <a:r>
              <a:rPr lang="en-US" altLang="zh-CN" dirty="0" err="1"/>
              <a:t>i</a:t>
            </a:r>
            <a:r>
              <a:rPr lang="en-US" altLang="zh-CN" dirty="0"/>
              <a:t> </a:t>
            </a:r>
            <a:r>
              <a:rPr lang="en-US" altLang="zh-CN" dirty="0">
                <a:solidFill>
                  <a:srgbClr val="0033B3"/>
                </a:solidFill>
                <a:effectLst/>
              </a:rPr>
              <a:t>in </a:t>
            </a:r>
            <a:r>
              <a:rPr lang="en-US" altLang="zh-CN" dirty="0"/>
              <a:t>ids:</a:t>
            </a:r>
            <a:br>
              <a:rPr lang="en-US" altLang="zh-CN" dirty="0"/>
            </a:br>
            <a:r>
              <a:rPr lang="en-US" altLang="zh-CN" dirty="0"/>
              <a:t>    </a:t>
            </a:r>
            <a:r>
              <a:rPr lang="en-US" altLang="zh-CN" dirty="0" err="1"/>
              <a:t>plt.plot</a:t>
            </a:r>
            <a:r>
              <a:rPr lang="en-US" altLang="zh-CN" dirty="0"/>
              <a:t>(data[x:i+</a:t>
            </a:r>
            <a:r>
              <a:rPr lang="en-US" altLang="zh-CN" dirty="0">
                <a:solidFill>
                  <a:srgbClr val="1750EB"/>
                </a:solidFill>
                <a:effectLst/>
              </a:rPr>
              <a:t>1</a:t>
            </a:r>
            <a:r>
              <a:rPr lang="en-US" altLang="zh-CN" dirty="0"/>
              <a:t>], </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绘制曲线</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a:t>x = i+</a:t>
            </a:r>
            <a:r>
              <a:rPr lang="en-US" altLang="zh-CN" dirty="0">
                <a:solidFill>
                  <a:srgbClr val="1750EB"/>
                </a:solidFill>
                <a:effectLst/>
              </a:rPr>
              <a:t>1</a:t>
            </a:r>
            <a:br>
              <a:rPr lang="en-US" altLang="zh-CN" dirty="0">
                <a:solidFill>
                  <a:srgbClr val="1750EB"/>
                </a:solidFill>
                <a:effectLst/>
              </a:rPr>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35</a:t>
            </a:fld>
            <a:endParaRPr lang="zh-CN" altLang="en-US"/>
          </a:p>
        </p:txBody>
      </p:sp>
    </p:spTree>
    <p:extLst>
      <p:ext uri="{BB962C8B-B14F-4D97-AF65-F5344CB8AC3E}">
        <p14:creationId xmlns:p14="http://schemas.microsoft.com/office/powerpoint/2010/main" val="3949954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36</a:t>
            </a:fld>
            <a:endParaRPr lang="zh-CN" altLang="en-US"/>
          </a:p>
        </p:txBody>
      </p:sp>
    </p:spTree>
    <p:extLst>
      <p:ext uri="{BB962C8B-B14F-4D97-AF65-F5344CB8AC3E}">
        <p14:creationId xmlns:p14="http://schemas.microsoft.com/office/powerpoint/2010/main" val="417750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a:solidFill>
                  <a:srgbClr val="0033B3"/>
                </a:solidFill>
                <a:effectLst/>
              </a:rPr>
              <a:t>import </a:t>
            </a:r>
            <a:r>
              <a:rPr lang="en-US" altLang="zh-CN" dirty="0"/>
              <a:t>pandas </a:t>
            </a:r>
            <a:r>
              <a:rPr lang="en-US" altLang="zh-CN" dirty="0">
                <a:solidFill>
                  <a:srgbClr val="0033B3"/>
                </a:solidFill>
                <a:effectLst/>
              </a:rPr>
              <a:t>as </a:t>
            </a:r>
            <a:r>
              <a:rPr lang="en-US" altLang="zh-CN" dirty="0"/>
              <a:t>pd</a:t>
            </a:r>
            <a:br>
              <a:rPr lang="en-US" altLang="zh-CN" dirty="0"/>
            </a:br>
            <a:br>
              <a:rPr lang="en-US" altLang="zh-CN" dirty="0"/>
            </a:br>
            <a:r>
              <a:rPr lang="en-US" altLang="zh-CN" dirty="0" err="1"/>
              <a:t>plt.rc</a:t>
            </a:r>
            <a:r>
              <a:rPr lang="en-US" altLang="zh-CN" dirty="0"/>
              <a:t>(</a:t>
            </a:r>
            <a:r>
              <a:rPr lang="en-US" altLang="zh-CN" dirty="0">
                <a:solidFill>
                  <a:srgbClr val="067D17"/>
                </a:solidFill>
                <a:effectLst/>
              </a:rPr>
              <a:t>'font'</a:t>
            </a:r>
            <a:r>
              <a:rPr lang="en-US" altLang="zh-CN" dirty="0"/>
              <a:t>, </a:t>
            </a:r>
            <a:r>
              <a:rPr lang="en-US" altLang="zh-CN" dirty="0">
                <a:solidFill>
                  <a:srgbClr val="660099"/>
                </a:solidFill>
                <a:effectLst/>
              </a:rPr>
              <a:t>family</a:t>
            </a:r>
            <a:r>
              <a:rPr lang="en-US" altLang="zh-CN" dirty="0"/>
              <a:t>=</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r>
              <a:rPr lang="en-US" altLang="zh-CN" dirty="0"/>
              <a:t>, </a:t>
            </a:r>
            <a:r>
              <a:rPr lang="en-US" altLang="zh-CN" dirty="0">
                <a:solidFill>
                  <a:srgbClr val="660099"/>
                </a:solidFill>
                <a:effectLst/>
              </a:rPr>
              <a:t>size</a:t>
            </a:r>
            <a:r>
              <a:rPr lang="en-US" altLang="zh-CN" dirty="0"/>
              <a:t>=</a:t>
            </a:r>
            <a:r>
              <a:rPr lang="en-US" altLang="zh-CN" dirty="0">
                <a:solidFill>
                  <a:srgbClr val="1750EB"/>
                </a:solidFill>
                <a:effectLst/>
              </a:rPr>
              <a:t>15</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设置中文显示、字体大小</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plt.rc</a:t>
            </a:r>
            <a:r>
              <a:rPr lang="en-US" altLang="zh-CN" dirty="0"/>
              <a:t>(</a:t>
            </a:r>
            <a:r>
              <a:rPr lang="en-US" altLang="zh-CN" dirty="0">
                <a:solidFill>
                  <a:srgbClr val="067D17"/>
                </a:solidFill>
                <a:effectLst/>
              </a:rPr>
              <a:t>'axes'</a:t>
            </a:r>
            <a:r>
              <a:rPr lang="en-US" altLang="zh-CN" dirty="0"/>
              <a:t>, </a:t>
            </a:r>
            <a:r>
              <a:rPr lang="en-US" altLang="zh-CN" dirty="0" err="1">
                <a:solidFill>
                  <a:srgbClr val="660099"/>
                </a:solidFill>
                <a:effectLst/>
              </a:rPr>
              <a:t>unicode_minus</a:t>
            </a:r>
            <a:r>
              <a:rPr lang="en-US" altLang="zh-CN" dirty="0"/>
              <a:t>=</a:t>
            </a:r>
            <a:r>
              <a:rPr lang="en-US" altLang="zh-CN" dirty="0">
                <a:solidFill>
                  <a:srgbClr val="0033B3"/>
                </a:solidFill>
                <a:effectLst/>
              </a:rPr>
              <a:t>False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该参数解决负号显示的问题</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data = </a:t>
            </a:r>
            <a:r>
              <a:rPr lang="en-US" altLang="zh-CN" dirty="0" err="1"/>
              <a:t>pd.read_csv</a:t>
            </a:r>
            <a:r>
              <a:rPr lang="en-US" altLang="zh-CN" dirty="0"/>
              <a:t>(</a:t>
            </a:r>
            <a:r>
              <a:rPr lang="en-US" altLang="zh-CN" dirty="0">
                <a:solidFill>
                  <a:srgbClr val="067D17"/>
                </a:solidFill>
                <a:effectLst/>
              </a:rPr>
              <a:t>'class_stus.csv'</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a:t>
            </a:r>
            <a:r>
              <a:rPr lang="en-US" altLang="zh-CN" dirty="0" err="1">
                <a:solidFill>
                  <a:srgbClr val="660099"/>
                </a:solidFill>
                <a:effectLst/>
              </a:rPr>
              <a:t>index_col</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性别</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读数据为</a:t>
            </a:r>
            <a:r>
              <a:rPr lang="en-US" altLang="zh-CN" i="1" dirty="0" err="1">
                <a:solidFill>
                  <a:srgbClr val="8C8C8C"/>
                </a:solidFill>
                <a:effectLst/>
              </a:rPr>
              <a:t>dataframe</a:t>
            </a:r>
            <a:r>
              <a:rPr lang="zh-CN" altLang="en-US" i="1" dirty="0">
                <a:solidFill>
                  <a:srgbClr val="8C8C8C"/>
                </a:solidFill>
                <a:effectLst/>
                <a:latin typeface="宋体" panose="02010600030101010101" pitchFamily="2" charset="-122"/>
                <a:ea typeface="宋体" panose="02010600030101010101" pitchFamily="2" charset="-122"/>
              </a:rPr>
              <a:t>类型</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c = </a:t>
            </a:r>
            <a:r>
              <a:rPr lang="en-US" altLang="zh-CN" dirty="0" err="1"/>
              <a:t>data.columns</a:t>
            </a:r>
            <a:r>
              <a:rPr lang="en-US" altLang="zh-CN" dirty="0"/>
              <a:t>             </a:t>
            </a:r>
            <a:r>
              <a:rPr lang="en-US" altLang="zh-CN" i="1" dirty="0">
                <a:solidFill>
                  <a:srgbClr val="8C8C8C"/>
                </a:solidFill>
                <a:effectLst/>
              </a:rPr>
              <a:t># x</a:t>
            </a:r>
            <a:r>
              <a:rPr lang="zh-CN" altLang="en-US" i="1" dirty="0">
                <a:solidFill>
                  <a:srgbClr val="8C8C8C"/>
                </a:solidFill>
                <a:effectLst/>
                <a:latin typeface="宋体" panose="02010600030101010101" pitchFamily="2" charset="-122"/>
                <a:ea typeface="宋体" panose="02010600030101010101" pitchFamily="2" charset="-122"/>
              </a:rPr>
              <a:t>轴刻度中文标签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0080"/>
                </a:solidFill>
                <a:effectLst/>
              </a:rPr>
              <a:t>print</a:t>
            </a:r>
            <a:r>
              <a:rPr lang="en-US" altLang="zh-CN" dirty="0"/>
              <a:t>(data)</a:t>
            </a:r>
            <a:br>
              <a:rPr lang="en-US" altLang="zh-CN" dirty="0"/>
            </a:br>
            <a:r>
              <a:rPr lang="en-US" altLang="zh-CN" dirty="0"/>
              <a:t>x = </a:t>
            </a:r>
            <a:r>
              <a:rPr lang="en-US" altLang="zh-CN" dirty="0" err="1"/>
              <a:t>pd.Series</a:t>
            </a:r>
            <a:r>
              <a:rPr lang="en-US" altLang="zh-CN" dirty="0"/>
              <a:t>(</a:t>
            </a:r>
            <a:r>
              <a:rPr lang="en-US" altLang="zh-CN" dirty="0">
                <a:solidFill>
                  <a:srgbClr val="000080"/>
                </a:solidFill>
                <a:effectLst/>
              </a:rPr>
              <a:t>range</a:t>
            </a:r>
            <a:r>
              <a:rPr lang="en-US" altLang="zh-CN" dirty="0"/>
              <a:t>(</a:t>
            </a:r>
            <a:r>
              <a:rPr lang="en-US" altLang="zh-CN" dirty="0" err="1"/>
              <a:t>data.shape</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0.8                  </a:t>
            </a:r>
            <a:r>
              <a:rPr lang="en-US" altLang="zh-CN" i="1" dirty="0">
                <a:solidFill>
                  <a:srgbClr val="8C8C8C"/>
                </a:solidFill>
                <a:effectLst/>
              </a:rPr>
              <a:t># x</a:t>
            </a:r>
            <a:r>
              <a:rPr lang="zh-CN" altLang="en-US" i="1" dirty="0">
                <a:solidFill>
                  <a:srgbClr val="8C8C8C"/>
                </a:solidFill>
                <a:effectLst/>
                <a:latin typeface="宋体" panose="02010600030101010101" pitchFamily="2" charset="-122"/>
                <a:ea typeface="宋体" panose="02010600030101010101" pitchFamily="2" charset="-122"/>
              </a:rPr>
              <a:t>轴刻度数，条形基座中间</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位置数</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girl = </a:t>
            </a:r>
            <a:r>
              <a:rPr lang="en-US" altLang="zh-CN" dirty="0" err="1"/>
              <a:t>data.loc</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女</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女生数量，对应条形高度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boy = </a:t>
            </a:r>
            <a:r>
              <a:rPr lang="en-US" altLang="zh-CN" dirty="0" err="1"/>
              <a:t>data.loc</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男</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男生数量，对应条形高度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b1 = </a:t>
            </a:r>
            <a:r>
              <a:rPr lang="en-US" altLang="zh-CN" dirty="0" err="1"/>
              <a:t>plt.bar</a:t>
            </a:r>
            <a:r>
              <a:rPr lang="en-US" altLang="zh-CN" dirty="0"/>
              <a:t>(x, </a:t>
            </a:r>
            <a:r>
              <a:rPr lang="en-US" altLang="zh-CN" dirty="0">
                <a:solidFill>
                  <a:srgbClr val="660099"/>
                </a:solidFill>
                <a:effectLst/>
              </a:rPr>
              <a:t>height</a:t>
            </a:r>
            <a:r>
              <a:rPr lang="en-US" altLang="zh-CN" dirty="0"/>
              <a:t>=girl, </a:t>
            </a:r>
            <a:r>
              <a:rPr lang="en-US" altLang="zh-CN" dirty="0">
                <a:solidFill>
                  <a:srgbClr val="660099"/>
                </a:solidFill>
                <a:effectLst/>
              </a:rPr>
              <a:t>width</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alpha</a:t>
            </a:r>
            <a:r>
              <a:rPr lang="en-US" altLang="zh-CN" dirty="0"/>
              <a:t>=</a:t>
            </a:r>
            <a:r>
              <a:rPr lang="en-US" altLang="zh-CN" dirty="0">
                <a:solidFill>
                  <a:srgbClr val="1750EB"/>
                </a:solidFill>
                <a:effectLst/>
              </a:rPr>
              <a:t>0.8</a:t>
            </a:r>
            <a:r>
              <a:rPr lang="en-US" altLang="zh-CN" dirty="0"/>
              <a:t>, </a:t>
            </a:r>
            <a:r>
              <a:rPr lang="en-US" altLang="zh-CN" dirty="0">
                <a:solidFill>
                  <a:srgbClr val="660099"/>
                </a:solidFill>
                <a:effectLst/>
              </a:rPr>
              <a:t>color</a:t>
            </a:r>
            <a:r>
              <a:rPr lang="en-US" altLang="zh-CN" dirty="0"/>
              <a:t>=</a:t>
            </a:r>
            <a:r>
              <a:rPr lang="en-US" altLang="zh-CN" dirty="0">
                <a:solidFill>
                  <a:srgbClr val="067D17"/>
                </a:solidFill>
                <a:effectLst/>
              </a:rPr>
              <a:t>'red'</a:t>
            </a:r>
            <a:r>
              <a:rPr lang="en-US" altLang="zh-CN" dirty="0"/>
              <a:t>, </a:t>
            </a:r>
            <a:r>
              <a:rPr lang="en-US" altLang="zh-CN" dirty="0">
                <a:solidFill>
                  <a:srgbClr val="660099"/>
                </a:solidFill>
                <a:effectLst/>
              </a:rPr>
              <a:t>label</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女生</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绘制女生数量红色条形</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b2 = </a:t>
            </a:r>
            <a:r>
              <a:rPr lang="en-US" altLang="zh-CN" dirty="0" err="1"/>
              <a:t>plt.bar</a:t>
            </a:r>
            <a:r>
              <a:rPr lang="en-US" altLang="zh-CN" dirty="0"/>
              <a:t>([x1+</a:t>
            </a:r>
            <a:r>
              <a:rPr lang="en-US" altLang="zh-CN" dirty="0">
                <a:solidFill>
                  <a:srgbClr val="1750EB"/>
                </a:solidFill>
                <a:effectLst/>
              </a:rPr>
              <a:t>0.2 </a:t>
            </a:r>
            <a:r>
              <a:rPr lang="en-US" altLang="zh-CN" dirty="0">
                <a:solidFill>
                  <a:srgbClr val="0033B3"/>
                </a:solidFill>
                <a:effectLst/>
              </a:rPr>
              <a:t>for </a:t>
            </a:r>
            <a:r>
              <a:rPr lang="en-US" altLang="zh-CN" dirty="0"/>
              <a:t>x1 </a:t>
            </a:r>
            <a:r>
              <a:rPr lang="en-US" altLang="zh-CN" dirty="0">
                <a:solidFill>
                  <a:srgbClr val="0033B3"/>
                </a:solidFill>
                <a:effectLst/>
              </a:rPr>
              <a:t>in </a:t>
            </a:r>
            <a:r>
              <a:rPr lang="en-US" altLang="zh-CN" dirty="0"/>
              <a:t>x], </a:t>
            </a:r>
            <a:r>
              <a:rPr lang="en-US" altLang="zh-CN" dirty="0">
                <a:solidFill>
                  <a:srgbClr val="660099"/>
                </a:solidFill>
                <a:effectLst/>
              </a:rPr>
              <a:t>height</a:t>
            </a:r>
            <a:r>
              <a:rPr lang="en-US" altLang="zh-CN" dirty="0"/>
              <a:t>=boy, </a:t>
            </a:r>
            <a:r>
              <a:rPr lang="en-US" altLang="zh-CN" dirty="0">
                <a:solidFill>
                  <a:srgbClr val="660099"/>
                </a:solidFill>
                <a:effectLst/>
              </a:rPr>
              <a:t>width</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alpha</a:t>
            </a:r>
            <a:r>
              <a:rPr lang="en-US" altLang="zh-CN" dirty="0"/>
              <a:t>=</a:t>
            </a:r>
            <a:r>
              <a:rPr lang="en-US" altLang="zh-CN" dirty="0">
                <a:solidFill>
                  <a:srgbClr val="1750EB"/>
                </a:solidFill>
                <a:effectLst/>
              </a:rPr>
              <a:t>0.8</a:t>
            </a:r>
            <a:r>
              <a:rPr lang="en-US" altLang="zh-CN" dirty="0"/>
              <a:t>, </a:t>
            </a:r>
            <a:r>
              <a:rPr lang="en-US" altLang="zh-CN" dirty="0">
                <a:solidFill>
                  <a:srgbClr val="660099"/>
                </a:solidFill>
                <a:effectLst/>
              </a:rPr>
              <a:t>color</a:t>
            </a:r>
            <a:r>
              <a:rPr lang="en-US" altLang="zh-CN" dirty="0"/>
              <a:t>=</a:t>
            </a:r>
            <a:r>
              <a:rPr lang="en-US" altLang="zh-CN" dirty="0">
                <a:solidFill>
                  <a:srgbClr val="067D17"/>
                </a:solidFill>
                <a:effectLst/>
              </a:rPr>
              <a:t>'green'</a:t>
            </a:r>
            <a:r>
              <a:rPr lang="en-US" altLang="zh-CN" dirty="0"/>
              <a:t>, </a:t>
            </a:r>
            <a:r>
              <a:rPr lang="en-US" altLang="zh-CN" dirty="0">
                <a:solidFill>
                  <a:srgbClr val="660099"/>
                </a:solidFill>
                <a:effectLst/>
              </a:rPr>
              <a:t>label</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男生</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男生</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班级人数统计</a:t>
            </a:r>
            <a:r>
              <a:rPr lang="en-US" altLang="zh-CN" dirty="0">
                <a:solidFill>
                  <a:srgbClr val="067D17"/>
                </a:solidFill>
                <a:effectLst/>
              </a:rPr>
              <a:t>'</a:t>
            </a:r>
            <a:r>
              <a:rPr lang="en-US" altLang="zh-CN" dirty="0"/>
              <a:t>)</a:t>
            </a:r>
            <a:br>
              <a:rPr lang="en-US" altLang="zh-CN" dirty="0"/>
            </a:br>
            <a:r>
              <a:rPr lang="en-US" altLang="zh-CN" dirty="0" err="1"/>
              <a:t>plt.legend</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显示图例（女生、男生）</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plt.ylim</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40</a:t>
            </a:r>
            <a:r>
              <a:rPr lang="en-US" altLang="zh-CN" dirty="0"/>
              <a:t>)</a:t>
            </a:r>
            <a:br>
              <a:rPr lang="en-US" altLang="zh-CN" dirty="0"/>
            </a:br>
            <a:r>
              <a:rPr lang="en-US" altLang="zh-CN" dirty="0" err="1"/>
              <a:t>plt.ylabel</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人数</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a:t>
            </a:r>
            <a:r>
              <a:rPr lang="en-US" altLang="zh-CN" i="1" dirty="0">
                <a:solidFill>
                  <a:srgbClr val="8C8C8C"/>
                </a:solidFill>
                <a:effectLst/>
              </a:rPr>
              <a:t>y</a:t>
            </a:r>
            <a:r>
              <a:rPr lang="zh-CN" altLang="en-US" i="1" dirty="0">
                <a:solidFill>
                  <a:srgbClr val="8C8C8C"/>
                </a:solidFill>
                <a:effectLst/>
                <a:latin typeface="宋体" panose="02010600030101010101" pitchFamily="2" charset="-122"/>
                <a:ea typeface="宋体" panose="02010600030101010101" pitchFamily="2" charset="-122"/>
              </a:rPr>
              <a:t>轴左边的标签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plt.xticks</a:t>
            </a:r>
            <a:r>
              <a:rPr lang="en-US" altLang="zh-CN" dirty="0"/>
              <a:t>([index + </a:t>
            </a:r>
            <a:r>
              <a:rPr lang="en-US" altLang="zh-CN" dirty="0">
                <a:solidFill>
                  <a:srgbClr val="1750EB"/>
                </a:solidFill>
                <a:effectLst/>
              </a:rPr>
              <a:t>0.2 </a:t>
            </a:r>
            <a:r>
              <a:rPr lang="en-US" altLang="zh-CN" dirty="0">
                <a:solidFill>
                  <a:srgbClr val="0033B3"/>
                </a:solidFill>
                <a:effectLst/>
              </a:rPr>
              <a:t>for </a:t>
            </a:r>
            <a:r>
              <a:rPr lang="en-US" altLang="zh-CN" dirty="0"/>
              <a:t>index </a:t>
            </a:r>
            <a:r>
              <a:rPr lang="en-US" altLang="zh-CN" dirty="0">
                <a:solidFill>
                  <a:srgbClr val="0033B3"/>
                </a:solidFill>
                <a:effectLst/>
              </a:rPr>
              <a:t>in </a:t>
            </a:r>
            <a:r>
              <a:rPr lang="en-US" altLang="zh-CN" dirty="0"/>
              <a:t>x], c)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轴条形下面标签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plt.xlabel</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班级</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轴下面的标签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33B3"/>
                </a:solidFill>
                <a:effectLst/>
              </a:rPr>
              <a:t>for </a:t>
            </a:r>
            <a:r>
              <a:rPr lang="en-US" altLang="zh-CN" dirty="0"/>
              <a:t>r1 </a:t>
            </a:r>
            <a:r>
              <a:rPr lang="en-US" altLang="zh-CN" dirty="0">
                <a:solidFill>
                  <a:srgbClr val="0033B3"/>
                </a:solidFill>
                <a:effectLst/>
              </a:rPr>
              <a:t>in </a:t>
            </a:r>
            <a:r>
              <a:rPr lang="en-US" altLang="zh-CN" dirty="0"/>
              <a:t>b1: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获取条形对象</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a:t>height = r1.get_height()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得到条形高度数</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err="1"/>
              <a:t>plt.text</a:t>
            </a:r>
            <a:r>
              <a:rPr lang="en-US" altLang="zh-CN" dirty="0"/>
              <a:t>(r1.get_x()+r1.get_width() / </a:t>
            </a:r>
            <a:r>
              <a:rPr lang="en-US" altLang="zh-CN" dirty="0">
                <a:solidFill>
                  <a:srgbClr val="1750EB"/>
                </a:solidFill>
                <a:effectLst/>
              </a:rPr>
              <a:t>2</a:t>
            </a:r>
            <a:r>
              <a:rPr lang="en-US" altLang="zh-CN" dirty="0"/>
              <a:t>, height+</a:t>
            </a:r>
            <a:r>
              <a:rPr lang="en-US" altLang="zh-CN" dirty="0">
                <a:solidFill>
                  <a:srgbClr val="1750EB"/>
                </a:solidFill>
                <a:effectLst/>
              </a:rPr>
              <a:t>1</a:t>
            </a:r>
            <a:r>
              <a:rPr lang="en-US" altLang="zh-CN" dirty="0"/>
              <a:t>, </a:t>
            </a:r>
            <a:r>
              <a:rPr lang="en-US" altLang="zh-CN" dirty="0">
                <a:solidFill>
                  <a:srgbClr val="000080"/>
                </a:solidFill>
                <a:effectLst/>
              </a:rPr>
              <a:t>str</a:t>
            </a:r>
            <a:r>
              <a:rPr lang="en-US" altLang="zh-CN" dirty="0"/>
              <a:t>(height), </a:t>
            </a:r>
            <a:r>
              <a:rPr lang="en-US" altLang="zh-CN" dirty="0">
                <a:solidFill>
                  <a:srgbClr val="660099"/>
                </a:solidFill>
                <a:effectLst/>
              </a:rPr>
              <a:t>ha</a:t>
            </a:r>
            <a:r>
              <a:rPr lang="en-US" altLang="zh-CN" dirty="0"/>
              <a:t>=</a:t>
            </a:r>
            <a:r>
              <a:rPr lang="en-US" altLang="zh-CN" dirty="0">
                <a:solidFill>
                  <a:srgbClr val="067D17"/>
                </a:solidFill>
                <a:effectLst/>
              </a:rPr>
              <a:t>"center"</a:t>
            </a:r>
            <a:r>
              <a:rPr lang="en-US" altLang="zh-CN" dirty="0"/>
              <a:t>, </a:t>
            </a:r>
            <a:r>
              <a:rPr lang="en-US" altLang="zh-CN" dirty="0" err="1">
                <a:solidFill>
                  <a:srgbClr val="660099"/>
                </a:solidFill>
                <a:effectLst/>
              </a:rPr>
              <a:t>va</a:t>
            </a:r>
            <a:r>
              <a:rPr lang="en-US" altLang="zh-CN" dirty="0"/>
              <a:t>=</a:t>
            </a:r>
            <a:r>
              <a:rPr lang="en-US" altLang="zh-CN" dirty="0">
                <a:solidFill>
                  <a:srgbClr val="067D17"/>
                </a:solidFill>
                <a:effectLst/>
              </a:rPr>
              <a:t>"bottom"</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设置条顶值</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33B3"/>
                </a:solidFill>
                <a:effectLst/>
              </a:rPr>
              <a:t>for </a:t>
            </a:r>
            <a:r>
              <a:rPr lang="en-US" altLang="zh-CN" dirty="0"/>
              <a:t>r2 </a:t>
            </a:r>
            <a:r>
              <a:rPr lang="en-US" altLang="zh-CN" dirty="0">
                <a:solidFill>
                  <a:srgbClr val="0033B3"/>
                </a:solidFill>
                <a:effectLst/>
              </a:rPr>
              <a:t>in </a:t>
            </a:r>
            <a:r>
              <a:rPr lang="en-US" altLang="zh-CN" dirty="0"/>
              <a:t>b2:</a:t>
            </a:r>
            <a:br>
              <a:rPr lang="en-US" altLang="zh-CN" dirty="0"/>
            </a:br>
            <a:r>
              <a:rPr lang="en-US" altLang="zh-CN" dirty="0"/>
              <a:t>    height = r2.get_height()</a:t>
            </a:r>
            <a:br>
              <a:rPr lang="en-US" altLang="zh-CN" dirty="0"/>
            </a:br>
            <a:r>
              <a:rPr lang="en-US" altLang="zh-CN" dirty="0"/>
              <a:t>    </a:t>
            </a:r>
            <a:r>
              <a:rPr lang="en-US" altLang="zh-CN" dirty="0" err="1"/>
              <a:t>plt.text</a:t>
            </a:r>
            <a:r>
              <a:rPr lang="en-US" altLang="zh-CN" dirty="0"/>
              <a:t>(r2.get_x() + r2.get_width() / </a:t>
            </a:r>
            <a:r>
              <a:rPr lang="en-US" altLang="zh-CN" dirty="0">
                <a:solidFill>
                  <a:srgbClr val="1750EB"/>
                </a:solidFill>
                <a:effectLst/>
              </a:rPr>
              <a:t>2</a:t>
            </a:r>
            <a:r>
              <a:rPr lang="en-US" altLang="zh-CN" dirty="0"/>
              <a:t>, height+</a:t>
            </a:r>
            <a:r>
              <a:rPr lang="en-US" altLang="zh-CN" dirty="0">
                <a:solidFill>
                  <a:srgbClr val="1750EB"/>
                </a:solidFill>
                <a:effectLst/>
              </a:rPr>
              <a:t>1</a:t>
            </a:r>
            <a:r>
              <a:rPr lang="en-US" altLang="zh-CN" dirty="0"/>
              <a:t>, </a:t>
            </a:r>
            <a:r>
              <a:rPr lang="en-US" altLang="zh-CN" dirty="0">
                <a:solidFill>
                  <a:srgbClr val="000080"/>
                </a:solidFill>
                <a:effectLst/>
              </a:rPr>
              <a:t>str</a:t>
            </a:r>
            <a:r>
              <a:rPr lang="en-US" altLang="zh-CN" dirty="0"/>
              <a:t>(height), </a:t>
            </a:r>
            <a:r>
              <a:rPr lang="en-US" altLang="zh-CN" dirty="0">
                <a:solidFill>
                  <a:srgbClr val="660099"/>
                </a:solidFill>
                <a:effectLst/>
              </a:rPr>
              <a:t>ha</a:t>
            </a:r>
            <a:r>
              <a:rPr lang="en-US" altLang="zh-CN" dirty="0"/>
              <a:t>=</a:t>
            </a:r>
            <a:r>
              <a:rPr lang="en-US" altLang="zh-CN" dirty="0">
                <a:solidFill>
                  <a:srgbClr val="067D17"/>
                </a:solidFill>
                <a:effectLst/>
              </a:rPr>
              <a:t>"center"</a:t>
            </a:r>
            <a:r>
              <a:rPr lang="en-US" altLang="zh-CN" dirty="0"/>
              <a:t>, </a:t>
            </a:r>
            <a:r>
              <a:rPr lang="en-US" altLang="zh-CN" dirty="0" err="1">
                <a:solidFill>
                  <a:srgbClr val="660099"/>
                </a:solidFill>
                <a:effectLst/>
              </a:rPr>
              <a:t>va</a:t>
            </a:r>
            <a:r>
              <a:rPr lang="en-US" altLang="zh-CN" dirty="0"/>
              <a:t>=</a:t>
            </a:r>
            <a:r>
              <a:rPr lang="en-US" altLang="zh-CN" dirty="0">
                <a:solidFill>
                  <a:srgbClr val="067D17"/>
                </a:solidFill>
                <a:effectLst/>
              </a:rPr>
              <a:t>"bottom"</a:t>
            </a:r>
            <a:r>
              <a:rPr lang="en-US" altLang="zh-CN" dirty="0"/>
              <a:t>)</a:t>
            </a:r>
            <a:br>
              <a:rPr lang="en-US" altLang="zh-CN" dirty="0"/>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38</a:t>
            </a:fld>
            <a:endParaRPr lang="zh-CN" altLang="en-US"/>
          </a:p>
        </p:txBody>
      </p:sp>
    </p:spTree>
    <p:extLst>
      <p:ext uri="{BB962C8B-B14F-4D97-AF65-F5344CB8AC3E}">
        <p14:creationId xmlns:p14="http://schemas.microsoft.com/office/powerpoint/2010/main" val="1195769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40</a:t>
            </a:fld>
            <a:endParaRPr lang="zh-CN" altLang="en-US"/>
          </a:p>
        </p:txBody>
      </p:sp>
    </p:spTree>
    <p:extLst>
      <p:ext uri="{BB962C8B-B14F-4D97-AF65-F5344CB8AC3E}">
        <p14:creationId xmlns:p14="http://schemas.microsoft.com/office/powerpoint/2010/main" val="139319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br>
              <a:rPr lang="en-US" altLang="zh-CN" dirty="0"/>
            </a:br>
            <a:r>
              <a:rPr lang="en-US" altLang="zh-CN" dirty="0"/>
              <a:t>labels = [</a:t>
            </a:r>
            <a:r>
              <a:rPr lang="en-US" altLang="zh-CN" dirty="0">
                <a:solidFill>
                  <a:srgbClr val="067D17"/>
                </a:solidFill>
                <a:effectLst/>
              </a:rPr>
              <a:t>'Java'</a:t>
            </a:r>
            <a:r>
              <a:rPr lang="en-US" altLang="zh-CN" dirty="0"/>
              <a:t>, </a:t>
            </a:r>
            <a:r>
              <a:rPr lang="en-US" altLang="zh-CN" dirty="0">
                <a:solidFill>
                  <a:srgbClr val="067D17"/>
                </a:solidFill>
                <a:effectLst/>
              </a:rPr>
              <a:t>'C'</a:t>
            </a:r>
            <a:r>
              <a:rPr lang="en-US" altLang="zh-CN" dirty="0"/>
              <a:t>, </a:t>
            </a:r>
            <a:r>
              <a:rPr lang="en-US" altLang="zh-CN" dirty="0">
                <a:solidFill>
                  <a:srgbClr val="067D17"/>
                </a:solidFill>
                <a:effectLst/>
              </a:rPr>
              <a:t>'Python'</a:t>
            </a:r>
            <a:r>
              <a:rPr lang="en-US" altLang="zh-CN" dirty="0"/>
              <a:t>, </a:t>
            </a:r>
            <a:r>
              <a:rPr lang="en-US" altLang="zh-CN" dirty="0">
                <a:solidFill>
                  <a:srgbClr val="067D17"/>
                </a:solidFill>
                <a:effectLst/>
              </a:rPr>
              <a:t>'C++'</a:t>
            </a:r>
            <a:r>
              <a:rPr lang="en-US" altLang="zh-CN" dirty="0"/>
              <a:t>, </a:t>
            </a:r>
            <a:r>
              <a:rPr lang="en-US" altLang="zh-CN" dirty="0">
                <a:solidFill>
                  <a:srgbClr val="067D17"/>
                </a:solidFill>
                <a:effectLst/>
              </a:rPr>
              <a:t>'C#'</a:t>
            </a:r>
            <a:r>
              <a:rPr lang="en-US" altLang="zh-CN" dirty="0"/>
              <a:t>, </a:t>
            </a:r>
            <a:r>
              <a:rPr lang="en-US" altLang="zh-CN" dirty="0">
                <a:solidFill>
                  <a:srgbClr val="067D17"/>
                </a:solidFill>
                <a:effectLst/>
              </a:rPr>
              <a:t>'VB.net'</a:t>
            </a:r>
            <a:r>
              <a:rPr lang="en-US" altLang="zh-CN" dirty="0"/>
              <a:t>, </a:t>
            </a:r>
            <a:r>
              <a:rPr lang="en-US" altLang="zh-CN" dirty="0">
                <a:solidFill>
                  <a:srgbClr val="067D17"/>
                </a:solidFill>
                <a:effectLst/>
              </a:rPr>
              <a:t>'</a:t>
            </a:r>
            <a:r>
              <a:rPr lang="en-US" altLang="zh-CN" dirty="0" err="1">
                <a:solidFill>
                  <a:srgbClr val="067D17"/>
                </a:solidFill>
                <a:effectLst/>
              </a:rPr>
              <a:t>Javascript</a:t>
            </a:r>
            <a:r>
              <a:rPr lang="en-US" altLang="zh-CN" dirty="0">
                <a:solidFill>
                  <a:srgbClr val="067D17"/>
                </a:solidFill>
                <a:effectLst/>
              </a:rPr>
              <a:t>'</a:t>
            </a:r>
            <a:r>
              <a:rPr lang="en-US" altLang="zh-CN" dirty="0"/>
              <a:t>, </a:t>
            </a:r>
            <a:r>
              <a:rPr lang="en-US" altLang="zh-CN" dirty="0">
                <a:solidFill>
                  <a:srgbClr val="067D17"/>
                </a:solidFill>
                <a:effectLst/>
              </a:rPr>
              <a:t>'PHP'</a:t>
            </a:r>
            <a:r>
              <a:rPr lang="en-US" altLang="zh-CN" dirty="0"/>
              <a:t>, </a:t>
            </a:r>
            <a:r>
              <a:rPr lang="en-US" altLang="zh-CN" dirty="0">
                <a:solidFill>
                  <a:srgbClr val="067D17"/>
                </a:solidFill>
                <a:effectLst/>
              </a:rPr>
              <a:t>'Other'</a:t>
            </a:r>
            <a:r>
              <a:rPr lang="en-US" altLang="zh-CN" dirty="0"/>
              <a:t>]</a:t>
            </a:r>
            <a:br>
              <a:rPr lang="en-US" altLang="zh-CN" dirty="0"/>
            </a:br>
            <a:r>
              <a:rPr lang="en-US" altLang="zh-CN" dirty="0"/>
              <a:t>sizes = [</a:t>
            </a:r>
            <a:r>
              <a:rPr lang="en-US" altLang="zh-CN" dirty="0">
                <a:solidFill>
                  <a:srgbClr val="1750EB"/>
                </a:solidFill>
                <a:effectLst/>
              </a:rPr>
              <a:t>16.896</a:t>
            </a:r>
            <a:r>
              <a:rPr lang="en-US" altLang="zh-CN" dirty="0"/>
              <a:t>, </a:t>
            </a:r>
            <a:r>
              <a:rPr lang="en-US" altLang="zh-CN" dirty="0">
                <a:solidFill>
                  <a:srgbClr val="1750EB"/>
                </a:solidFill>
                <a:effectLst/>
              </a:rPr>
              <a:t>15.773</a:t>
            </a:r>
            <a:r>
              <a:rPr lang="en-US" altLang="zh-CN" dirty="0"/>
              <a:t>, </a:t>
            </a:r>
            <a:r>
              <a:rPr lang="en-US" altLang="zh-CN" dirty="0">
                <a:solidFill>
                  <a:srgbClr val="1750EB"/>
                </a:solidFill>
                <a:effectLst/>
              </a:rPr>
              <a:t>9.704</a:t>
            </a:r>
            <a:r>
              <a:rPr lang="en-US" altLang="zh-CN" dirty="0"/>
              <a:t>, </a:t>
            </a:r>
            <a:r>
              <a:rPr lang="en-US" altLang="zh-CN" dirty="0">
                <a:solidFill>
                  <a:srgbClr val="1750EB"/>
                </a:solidFill>
                <a:effectLst/>
              </a:rPr>
              <a:t>5.574</a:t>
            </a:r>
            <a:r>
              <a:rPr lang="en-US" altLang="zh-CN" dirty="0"/>
              <a:t>, </a:t>
            </a:r>
            <a:r>
              <a:rPr lang="en-US" altLang="zh-CN" dirty="0">
                <a:solidFill>
                  <a:srgbClr val="1750EB"/>
                </a:solidFill>
                <a:effectLst/>
              </a:rPr>
              <a:t>5.349</a:t>
            </a:r>
            <a:r>
              <a:rPr lang="en-US" altLang="zh-CN" dirty="0"/>
              <a:t>, </a:t>
            </a:r>
            <a:r>
              <a:rPr lang="en-US" altLang="zh-CN" dirty="0">
                <a:solidFill>
                  <a:srgbClr val="1750EB"/>
                </a:solidFill>
                <a:effectLst/>
              </a:rPr>
              <a:t>5.287</a:t>
            </a:r>
            <a:r>
              <a:rPr lang="en-US" altLang="zh-CN" dirty="0"/>
              <a:t>, </a:t>
            </a:r>
            <a:r>
              <a:rPr lang="en-US" altLang="zh-CN" dirty="0">
                <a:solidFill>
                  <a:srgbClr val="1750EB"/>
                </a:solidFill>
                <a:effectLst/>
              </a:rPr>
              <a:t>2.451</a:t>
            </a:r>
            <a:r>
              <a:rPr lang="en-US" altLang="zh-CN" dirty="0"/>
              <a:t>, </a:t>
            </a:r>
            <a:r>
              <a:rPr lang="en-US" altLang="zh-CN" dirty="0">
                <a:solidFill>
                  <a:srgbClr val="1750EB"/>
                </a:solidFill>
                <a:effectLst/>
              </a:rPr>
              <a:t>2.405</a:t>
            </a:r>
            <a:r>
              <a:rPr lang="en-US" altLang="zh-CN" dirty="0"/>
              <a:t>, </a:t>
            </a:r>
            <a:r>
              <a:rPr lang="en-US" altLang="zh-CN" dirty="0">
                <a:solidFill>
                  <a:srgbClr val="1750EB"/>
                </a:solidFill>
                <a:effectLst/>
              </a:rPr>
              <a:t>36.561</a:t>
            </a:r>
            <a:r>
              <a:rPr lang="en-US" altLang="zh-CN" dirty="0"/>
              <a:t>]</a:t>
            </a:r>
            <a:br>
              <a:rPr lang="en-US" altLang="zh-CN" dirty="0"/>
            </a:br>
            <a:r>
              <a:rPr lang="en-US" altLang="zh-CN" dirty="0"/>
              <a:t>explode =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0.1</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dirty="0">
                <a:solidFill>
                  <a:srgbClr val="1750EB"/>
                </a:solidFill>
                <a:effectLst/>
              </a:rPr>
              <a:t>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第</a:t>
            </a:r>
            <a:r>
              <a:rPr lang="en-US" altLang="zh-CN" i="1" dirty="0">
                <a:solidFill>
                  <a:srgbClr val="8C8C8C"/>
                </a:solidFill>
                <a:effectLst/>
              </a:rPr>
              <a:t>3</a:t>
            </a:r>
            <a:r>
              <a:rPr lang="zh-CN" altLang="en-US" i="1" dirty="0">
                <a:solidFill>
                  <a:srgbClr val="8C8C8C"/>
                </a:solidFill>
                <a:effectLst/>
                <a:latin typeface="宋体" panose="02010600030101010101" pitchFamily="2" charset="-122"/>
                <a:ea typeface="宋体" panose="02010600030101010101" pitchFamily="2" charset="-122"/>
              </a:rPr>
              <a:t>个数据突出显示</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plt.axes</a:t>
            </a:r>
            <a:r>
              <a:rPr lang="en-US" altLang="zh-CN" dirty="0"/>
              <a:t>(</a:t>
            </a:r>
            <a:r>
              <a:rPr lang="en-US" altLang="zh-CN" dirty="0">
                <a:solidFill>
                  <a:srgbClr val="660099"/>
                </a:solidFill>
                <a:effectLst/>
              </a:rPr>
              <a:t>aspect</a:t>
            </a:r>
            <a:r>
              <a:rPr lang="en-US" altLang="zh-CN" dirty="0"/>
              <a:t>=</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设置参数为</a:t>
            </a:r>
            <a:r>
              <a:rPr lang="en-US" altLang="zh-CN" i="1" dirty="0">
                <a:solidFill>
                  <a:srgbClr val="8C8C8C"/>
                </a:solidFill>
                <a:effectLst/>
              </a:rPr>
              <a:t>1</a:t>
            </a:r>
            <a:r>
              <a:rPr lang="zh-CN" altLang="en-US" i="1" dirty="0">
                <a:solidFill>
                  <a:srgbClr val="8C8C8C"/>
                </a:solidFill>
                <a:effectLst/>
                <a:latin typeface="宋体" panose="02010600030101010101" pitchFamily="2" charset="-122"/>
                <a:ea typeface="宋体" panose="02010600030101010101" pitchFamily="2" charset="-122"/>
              </a:rPr>
              <a:t>使饼图是圆的</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plt.pie</a:t>
            </a:r>
            <a:r>
              <a:rPr lang="en-US" altLang="zh-CN" dirty="0"/>
              <a:t>(sizes, </a:t>
            </a:r>
            <a:r>
              <a:rPr lang="en-US" altLang="zh-CN" dirty="0">
                <a:solidFill>
                  <a:srgbClr val="660099"/>
                </a:solidFill>
                <a:effectLst/>
              </a:rPr>
              <a:t>explode</a:t>
            </a:r>
            <a:r>
              <a:rPr lang="en-US" altLang="zh-CN" dirty="0"/>
              <a:t>=explode, </a:t>
            </a:r>
            <a:r>
              <a:rPr lang="en-US" altLang="zh-CN" dirty="0">
                <a:solidFill>
                  <a:srgbClr val="660099"/>
                </a:solidFill>
                <a:effectLst/>
              </a:rPr>
              <a:t>labels</a:t>
            </a:r>
            <a:r>
              <a:rPr lang="en-US" altLang="zh-CN" dirty="0"/>
              <a:t>=labels, </a:t>
            </a:r>
            <a:r>
              <a:rPr lang="en-US" altLang="zh-CN" dirty="0" err="1">
                <a:solidFill>
                  <a:srgbClr val="660099"/>
                </a:solidFill>
                <a:effectLst/>
              </a:rPr>
              <a:t>labeldistance</a:t>
            </a:r>
            <a:r>
              <a:rPr lang="en-US" altLang="zh-CN" dirty="0"/>
              <a:t>=</a:t>
            </a:r>
            <a:r>
              <a:rPr lang="en-US" altLang="zh-CN" dirty="0">
                <a:solidFill>
                  <a:srgbClr val="1750EB"/>
                </a:solidFill>
                <a:effectLst/>
              </a:rPr>
              <a:t>1.1</a:t>
            </a:r>
            <a:r>
              <a:rPr lang="en-US" altLang="zh-CN" dirty="0"/>
              <a:t>, </a:t>
            </a:r>
            <a:r>
              <a:rPr lang="en-US" altLang="zh-CN" dirty="0" err="1">
                <a:solidFill>
                  <a:srgbClr val="660099"/>
                </a:solidFill>
                <a:effectLst/>
              </a:rPr>
              <a:t>autopct</a:t>
            </a:r>
            <a:r>
              <a:rPr lang="en-US" altLang="zh-CN" dirty="0"/>
              <a:t>=</a:t>
            </a:r>
            <a:r>
              <a:rPr lang="en-US" altLang="zh-CN" dirty="0">
                <a:solidFill>
                  <a:srgbClr val="067D17"/>
                </a:solidFill>
                <a:effectLst/>
              </a:rPr>
              <a:t>'%2.1f%%'</a:t>
            </a:r>
            <a:r>
              <a:rPr lang="en-US" altLang="zh-CN" dirty="0"/>
              <a:t>, </a:t>
            </a:r>
            <a:r>
              <a:rPr lang="en-US" altLang="zh-CN" dirty="0">
                <a:solidFill>
                  <a:srgbClr val="660099"/>
                </a:solidFill>
                <a:effectLst/>
              </a:rPr>
              <a:t>shadow</a:t>
            </a:r>
            <a:r>
              <a:rPr lang="en-US" altLang="zh-CN" dirty="0"/>
              <a:t>=</a:t>
            </a:r>
            <a:r>
              <a:rPr lang="en-US" altLang="zh-CN" dirty="0">
                <a:solidFill>
                  <a:srgbClr val="0033B3"/>
                </a:solidFill>
                <a:effectLst/>
              </a:rPr>
              <a:t>True</a:t>
            </a:r>
            <a:r>
              <a:rPr lang="en-US" altLang="zh-CN" dirty="0"/>
              <a:t>, </a:t>
            </a:r>
            <a:r>
              <a:rPr lang="en-US" altLang="zh-CN" dirty="0" err="1">
                <a:solidFill>
                  <a:srgbClr val="660099"/>
                </a:solidFill>
                <a:effectLst/>
              </a:rPr>
              <a:t>startangle</a:t>
            </a:r>
            <a:r>
              <a:rPr lang="en-US" altLang="zh-CN" dirty="0"/>
              <a:t>=</a:t>
            </a:r>
            <a:r>
              <a:rPr lang="en-US" altLang="zh-CN" dirty="0">
                <a:solidFill>
                  <a:srgbClr val="1750EB"/>
                </a:solidFill>
                <a:effectLst/>
              </a:rPr>
              <a:t>90</a:t>
            </a:r>
            <a:r>
              <a:rPr lang="en-US" altLang="zh-CN" dirty="0"/>
              <a:t>, </a:t>
            </a:r>
            <a:r>
              <a:rPr lang="en-US" altLang="zh-CN" dirty="0" err="1">
                <a:solidFill>
                  <a:srgbClr val="660099"/>
                </a:solidFill>
                <a:effectLst/>
              </a:rPr>
              <a:t>pctdistance</a:t>
            </a:r>
            <a:r>
              <a:rPr lang="en-US" altLang="zh-CN" dirty="0"/>
              <a:t>=</a:t>
            </a:r>
            <a:r>
              <a:rPr lang="en-US" altLang="zh-CN" dirty="0">
                <a:solidFill>
                  <a:srgbClr val="1750EB"/>
                </a:solidFill>
                <a:effectLst/>
              </a:rPr>
              <a:t>0.7</a:t>
            </a:r>
            <a:r>
              <a:rPr lang="en-US" altLang="zh-CN" dirty="0"/>
              <a:t>)</a:t>
            </a:r>
            <a:br>
              <a:rPr lang="en-US" altLang="zh-CN" dirty="0"/>
            </a:br>
            <a:r>
              <a:rPr lang="en-US" altLang="zh-CN" dirty="0" err="1"/>
              <a:t>plt.legend</a:t>
            </a:r>
            <a:r>
              <a:rPr lang="en-US" altLang="zh-CN" dirty="0"/>
              <a:t>(</a:t>
            </a:r>
            <a:r>
              <a:rPr lang="en-US" altLang="zh-CN" dirty="0">
                <a:solidFill>
                  <a:srgbClr val="660099"/>
                </a:solidFill>
                <a:effectLst/>
              </a:rPr>
              <a:t>loc</a:t>
            </a:r>
            <a:r>
              <a:rPr lang="en-US" altLang="zh-CN" dirty="0"/>
              <a:t>=</a:t>
            </a:r>
            <a:r>
              <a:rPr lang="en-US" altLang="zh-CN" dirty="0">
                <a:solidFill>
                  <a:srgbClr val="067D17"/>
                </a:solidFill>
                <a:effectLst/>
              </a:rPr>
              <a:t>'upper left'</a:t>
            </a:r>
            <a:r>
              <a:rPr lang="en-US" altLang="zh-CN" dirty="0"/>
              <a:t>, </a:t>
            </a:r>
            <a:r>
              <a:rPr lang="en-US" altLang="zh-CN" dirty="0" err="1">
                <a:solidFill>
                  <a:srgbClr val="660099"/>
                </a:solidFill>
                <a:effectLst/>
              </a:rPr>
              <a:t>bbox_to_anchor</a:t>
            </a:r>
            <a:r>
              <a:rPr lang="en-US" altLang="zh-CN" dirty="0"/>
              <a:t>=(-</a:t>
            </a:r>
            <a:r>
              <a:rPr lang="en-US" altLang="zh-CN" dirty="0">
                <a:solidFill>
                  <a:srgbClr val="1750EB"/>
                </a:solidFill>
                <a:effectLst/>
              </a:rPr>
              <a:t>0.2</a:t>
            </a:r>
            <a:r>
              <a:rPr lang="en-US" altLang="zh-CN" dirty="0"/>
              <a:t>, </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左上角放置图例</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42</a:t>
            </a:fld>
            <a:endParaRPr lang="zh-CN" altLang="en-US"/>
          </a:p>
        </p:txBody>
      </p:sp>
    </p:spTree>
    <p:extLst>
      <p:ext uri="{BB962C8B-B14F-4D97-AF65-F5344CB8AC3E}">
        <p14:creationId xmlns:p14="http://schemas.microsoft.com/office/powerpoint/2010/main" val="103267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a:t>
            </a:fld>
            <a:endParaRPr lang="zh-CN" altLang="en-US"/>
          </a:p>
        </p:txBody>
      </p:sp>
    </p:spTree>
    <p:extLst>
      <p:ext uri="{BB962C8B-B14F-4D97-AF65-F5344CB8AC3E}">
        <p14:creationId xmlns:p14="http://schemas.microsoft.com/office/powerpoint/2010/main" val="2858180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br>
              <a:rPr lang="en-US" altLang="zh-CN" dirty="0"/>
            </a:br>
            <a:r>
              <a:rPr lang="en-US" altLang="zh-CN" dirty="0" err="1"/>
              <a:t>data_array</a:t>
            </a:r>
            <a:r>
              <a:rPr lang="en-US" altLang="zh-CN" dirty="0"/>
              <a:t> = </a:t>
            </a:r>
            <a:r>
              <a:rPr lang="en-US" altLang="zh-CN" dirty="0" err="1"/>
              <a:t>np.loadtxt</a:t>
            </a:r>
            <a:r>
              <a:rPr lang="en-US" altLang="zh-CN" dirty="0"/>
              <a:t>(</a:t>
            </a:r>
            <a:r>
              <a:rPr lang="en-US" altLang="zh-CN" dirty="0">
                <a:solidFill>
                  <a:srgbClr val="067D17"/>
                </a:solidFill>
                <a:effectLst/>
              </a:rPr>
              <a:t>'scoreRadar.txt'</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 </a:t>
            </a:r>
            <a:r>
              <a:rPr lang="en-US" altLang="zh-CN" dirty="0">
                <a:solidFill>
                  <a:srgbClr val="660099"/>
                </a:solidFill>
                <a:effectLst/>
              </a:rPr>
              <a:t>comments</a:t>
            </a:r>
            <a:r>
              <a:rPr lang="en-US" altLang="zh-CN" dirty="0"/>
              <a:t>=</a:t>
            </a:r>
            <a:r>
              <a:rPr lang="en-US" altLang="zh-CN" dirty="0">
                <a:solidFill>
                  <a:srgbClr val="067D17"/>
                </a:solidFill>
                <a:effectLst/>
              </a:rPr>
              <a:t>'$'</a:t>
            </a:r>
            <a:r>
              <a:rPr lang="en-US" altLang="zh-CN" dirty="0"/>
              <a:t>, </a:t>
            </a:r>
            <a:r>
              <a:rPr lang="en-US" altLang="zh-CN" dirty="0">
                <a:solidFill>
                  <a:srgbClr val="660099"/>
                </a:solidFill>
                <a:effectLst/>
              </a:rPr>
              <a:t>encoding</a:t>
            </a:r>
            <a:r>
              <a:rPr lang="en-US" altLang="zh-CN" dirty="0"/>
              <a:t>=</a:t>
            </a:r>
            <a:r>
              <a:rPr lang="en-US" altLang="zh-CN" dirty="0">
                <a:solidFill>
                  <a:srgbClr val="067D17"/>
                </a:solidFill>
                <a:effectLst/>
              </a:rPr>
              <a:t>'utf-8'</a:t>
            </a:r>
            <a:r>
              <a:rPr lang="en-US" altLang="zh-CN" dirty="0"/>
              <a:t>, </a:t>
            </a:r>
            <a:r>
              <a:rPr lang="en-US" altLang="zh-CN" dirty="0" err="1">
                <a:solidFill>
                  <a:srgbClr val="660099"/>
                </a:solidFill>
                <a:effectLst/>
              </a:rPr>
              <a:t>dtype</a:t>
            </a:r>
            <a:r>
              <a:rPr lang="en-US" altLang="zh-CN" dirty="0"/>
              <a:t>=</a:t>
            </a:r>
            <a:r>
              <a:rPr lang="en-US" altLang="zh-CN" dirty="0">
                <a:solidFill>
                  <a:srgbClr val="000080"/>
                </a:solidFill>
                <a:effectLst/>
              </a:rPr>
              <a:t>str</a:t>
            </a:r>
            <a:r>
              <a:rPr lang="en-US" altLang="zh-CN" dirty="0"/>
              <a:t>)</a:t>
            </a:r>
            <a:br>
              <a:rPr lang="en-US" altLang="zh-CN" dirty="0"/>
            </a:br>
            <a:r>
              <a:rPr lang="en-US" altLang="zh-CN" dirty="0">
                <a:solidFill>
                  <a:srgbClr val="000080"/>
                </a:solidFill>
                <a:effectLst/>
              </a:rPr>
              <a:t>print</a:t>
            </a:r>
            <a:r>
              <a:rPr lang="en-US" altLang="zh-CN" dirty="0"/>
              <a:t>(</a:t>
            </a:r>
            <a:r>
              <a:rPr lang="en-US" altLang="zh-CN" dirty="0" err="1"/>
              <a:t>data_array</a:t>
            </a:r>
            <a:r>
              <a:rPr lang="en-US" altLang="zh-CN" dirty="0"/>
              <a:t>)</a:t>
            </a:r>
            <a:br>
              <a:rPr lang="en-US" altLang="zh-CN" dirty="0"/>
            </a:br>
            <a:r>
              <a:rPr lang="en-US" altLang="zh-CN" dirty="0"/>
              <a:t>labels = </a:t>
            </a:r>
            <a:r>
              <a:rPr lang="en-US" altLang="zh-CN" dirty="0" err="1"/>
              <a:t>data_array</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序号为</a:t>
            </a:r>
            <a:r>
              <a:rPr lang="en-US" altLang="zh-CN" i="1" dirty="0">
                <a:solidFill>
                  <a:srgbClr val="8C8C8C"/>
                </a:solidFill>
                <a:effectLst/>
              </a:rPr>
              <a:t>0</a:t>
            </a:r>
            <a:r>
              <a:rPr lang="zh-CN" altLang="en-US" i="1" dirty="0">
                <a:solidFill>
                  <a:srgbClr val="8C8C8C"/>
                </a:solidFill>
                <a:effectLst/>
                <a:latin typeface="宋体" panose="02010600030101010101" pitchFamily="2" charset="-122"/>
                <a:ea typeface="宋体" panose="02010600030101010101" pitchFamily="2" charset="-122"/>
              </a:rPr>
              <a:t>的行中，序号</a:t>
            </a:r>
            <a:r>
              <a:rPr lang="en-US" altLang="zh-CN" i="1" dirty="0">
                <a:solidFill>
                  <a:srgbClr val="8C8C8C"/>
                </a:solidFill>
                <a:effectLst/>
              </a:rPr>
              <a:t>1</a:t>
            </a:r>
            <a:r>
              <a:rPr lang="zh-CN" altLang="en-US" i="1" dirty="0">
                <a:solidFill>
                  <a:srgbClr val="8C8C8C"/>
                </a:solidFill>
                <a:effectLst/>
                <a:latin typeface="宋体" panose="02010600030101010101" pitchFamily="2" charset="-122"/>
                <a:ea typeface="宋体" panose="02010600030101010101" pitchFamily="2" charset="-122"/>
              </a:rPr>
              <a:t>以后的列作标签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dataLenth</a:t>
            </a:r>
            <a:r>
              <a:rPr lang="en-US" altLang="zh-CN" dirty="0"/>
              <a:t> = </a:t>
            </a:r>
            <a:r>
              <a:rPr lang="en-US" altLang="zh-CN" dirty="0">
                <a:solidFill>
                  <a:srgbClr val="1750EB"/>
                </a:solidFill>
                <a:effectLst/>
              </a:rPr>
              <a:t>5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数据个数</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cl = [</a:t>
            </a:r>
            <a:r>
              <a:rPr lang="en-US" altLang="zh-CN" dirty="0">
                <a:solidFill>
                  <a:srgbClr val="067D17"/>
                </a:solidFill>
                <a:effectLst/>
              </a:rPr>
              <a:t>'b'</a:t>
            </a:r>
            <a:r>
              <a:rPr lang="en-US" altLang="zh-CN" dirty="0"/>
              <a:t>, </a:t>
            </a:r>
            <a:r>
              <a:rPr lang="en-US" altLang="zh-CN" dirty="0">
                <a:solidFill>
                  <a:srgbClr val="067D17"/>
                </a:solidFill>
                <a:effectLst/>
              </a:rPr>
              <a:t>'g'</a:t>
            </a:r>
            <a:r>
              <a:rPr lang="en-US" altLang="zh-CN" dirty="0"/>
              <a:t>, </a:t>
            </a:r>
            <a:r>
              <a:rPr lang="en-US" altLang="zh-CN" dirty="0">
                <a:solidFill>
                  <a:srgbClr val="067D17"/>
                </a:solidFill>
                <a:effectLst/>
              </a:rPr>
              <a:t>'r'</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填充颜色</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angles = </a:t>
            </a:r>
            <a:r>
              <a:rPr lang="en-US" altLang="zh-CN" dirty="0" err="1"/>
              <a:t>np.linspace</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2 </a:t>
            </a:r>
            <a:r>
              <a:rPr lang="en-US" altLang="zh-CN" dirty="0"/>
              <a:t>* </a:t>
            </a:r>
            <a:r>
              <a:rPr lang="en-US" altLang="zh-CN" dirty="0" err="1"/>
              <a:t>np.pi</a:t>
            </a:r>
            <a:r>
              <a:rPr lang="en-US" altLang="zh-CN" dirty="0"/>
              <a:t>, </a:t>
            </a:r>
            <a:r>
              <a:rPr lang="en-US" altLang="zh-CN" dirty="0" err="1"/>
              <a:t>dataLenth</a:t>
            </a:r>
            <a:r>
              <a:rPr lang="en-US" altLang="zh-CN" dirty="0"/>
              <a:t>, </a:t>
            </a:r>
            <a:r>
              <a:rPr lang="en-US" altLang="zh-CN" dirty="0">
                <a:solidFill>
                  <a:srgbClr val="660099"/>
                </a:solidFill>
                <a:effectLst/>
              </a:rPr>
              <a:t>endpoint</a:t>
            </a:r>
            <a:r>
              <a:rPr lang="en-US" altLang="zh-CN" dirty="0"/>
              <a:t>=</a:t>
            </a:r>
            <a:r>
              <a:rPr lang="en-US" altLang="zh-CN" dirty="0">
                <a:solidFill>
                  <a:srgbClr val="0033B3"/>
                </a:solidFill>
                <a:effectLst/>
              </a:rPr>
              <a:t>False</a:t>
            </a:r>
            <a:r>
              <a:rPr lang="en-US" altLang="zh-CN" dirty="0"/>
              <a:t>)</a:t>
            </a:r>
            <a:br>
              <a:rPr lang="en-US" altLang="zh-CN" dirty="0"/>
            </a:br>
            <a:r>
              <a:rPr lang="en-US" altLang="zh-CN" dirty="0"/>
              <a:t>angles = </a:t>
            </a:r>
            <a:r>
              <a:rPr lang="en-US" altLang="zh-CN" dirty="0" err="1"/>
              <a:t>np.append</a:t>
            </a:r>
            <a:r>
              <a:rPr lang="en-US" altLang="zh-CN" dirty="0"/>
              <a:t>(angles, [angles[</a:t>
            </a:r>
            <a:r>
              <a:rPr lang="en-US" altLang="zh-CN" dirty="0">
                <a:solidFill>
                  <a:srgbClr val="1750EB"/>
                </a:solidFill>
                <a:effectLst/>
              </a:rPr>
              <a:t>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闭合</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fig = </a:t>
            </a:r>
            <a:r>
              <a:rPr lang="en-US" altLang="zh-CN" dirty="0" err="1"/>
              <a:t>plt.figure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创建画布</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ax = </a:t>
            </a:r>
            <a:r>
              <a:rPr lang="en-US" altLang="zh-CN" dirty="0" err="1"/>
              <a:t>fig.add_subplot</a:t>
            </a:r>
            <a:r>
              <a:rPr lang="en-US" altLang="zh-CN" dirty="0"/>
              <a:t>(</a:t>
            </a:r>
            <a:r>
              <a:rPr lang="en-US" altLang="zh-CN" dirty="0">
                <a:solidFill>
                  <a:srgbClr val="1750EB"/>
                </a:solidFill>
                <a:effectLst/>
              </a:rPr>
              <a:t>111</a:t>
            </a:r>
            <a:r>
              <a:rPr lang="en-US" altLang="zh-CN" dirty="0"/>
              <a:t>, </a:t>
            </a:r>
            <a:r>
              <a:rPr lang="en-US" altLang="zh-CN" dirty="0">
                <a:solidFill>
                  <a:srgbClr val="660099"/>
                </a:solidFill>
                <a:effectLst/>
              </a:rPr>
              <a:t>polar</a:t>
            </a:r>
            <a:r>
              <a:rPr lang="en-US" altLang="zh-CN" dirty="0"/>
              <a:t>=</a:t>
            </a:r>
            <a:r>
              <a:rPr lang="en-US" altLang="zh-CN" dirty="0">
                <a:solidFill>
                  <a:srgbClr val="0033B3"/>
                </a:solidFill>
                <a:effectLst/>
              </a:rPr>
              <a:t>True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创建子图，极坐标</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33B3"/>
                </a:solidFill>
                <a:effectLst/>
              </a:rPr>
              <a:t>for </a:t>
            </a:r>
            <a:r>
              <a:rPr lang="en-US" altLang="zh-CN" dirty="0" err="1"/>
              <a:t>i</a:t>
            </a:r>
            <a:r>
              <a:rPr lang="en-US" altLang="zh-CN" dirty="0"/>
              <a:t> </a:t>
            </a:r>
            <a:r>
              <a:rPr lang="en-US" altLang="zh-CN" dirty="0">
                <a:solidFill>
                  <a:srgbClr val="0033B3"/>
                </a:solidFill>
                <a:effectLst/>
              </a:rPr>
              <a:t>in </a:t>
            </a:r>
            <a:r>
              <a:rPr lang="en-US" altLang="zh-CN" dirty="0">
                <a:solidFill>
                  <a:srgbClr val="000080"/>
                </a:solidFill>
                <a:effectLst/>
              </a:rPr>
              <a:t>range</a:t>
            </a:r>
            <a:r>
              <a:rPr lang="en-US" altLang="zh-CN" dirty="0"/>
              <a:t>(</a:t>
            </a:r>
            <a:r>
              <a:rPr lang="en-US" altLang="zh-CN" dirty="0">
                <a:solidFill>
                  <a:srgbClr val="1750EB"/>
                </a:solidFill>
                <a:effectLst/>
              </a:rPr>
              <a:t>1</a:t>
            </a:r>
            <a:r>
              <a:rPr lang="en-US" altLang="zh-CN" dirty="0"/>
              <a:t>, </a:t>
            </a:r>
            <a:r>
              <a:rPr lang="en-US" altLang="zh-CN" dirty="0">
                <a:solidFill>
                  <a:srgbClr val="1750EB"/>
                </a:solidFill>
                <a:effectLst/>
              </a:rPr>
              <a:t>4</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逐条绘制各专业曲线</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err="1"/>
              <a:t>scoreB</a:t>
            </a:r>
            <a:r>
              <a:rPr lang="en-US" altLang="zh-CN" dirty="0"/>
              <a:t> = </a:t>
            </a:r>
            <a:r>
              <a:rPr lang="en-US" altLang="zh-CN" dirty="0" err="1"/>
              <a:t>data_array</a:t>
            </a:r>
            <a:r>
              <a:rPr lang="en-US" altLang="zh-CN" dirty="0"/>
              <a:t>[</a:t>
            </a:r>
            <a:r>
              <a:rPr lang="en-US" altLang="zh-CN" dirty="0" err="1"/>
              <a:t>i</a:t>
            </a:r>
            <a:r>
              <a:rPr lang="en-US" altLang="zh-CN" dirty="0"/>
              <a:t>, </a:t>
            </a:r>
            <a:r>
              <a:rPr lang="en-US" altLang="zh-CN" dirty="0">
                <a:solidFill>
                  <a:srgbClr val="1750EB"/>
                </a:solidFill>
                <a:effectLst/>
              </a:rPr>
              <a:t>1</a:t>
            </a:r>
            <a:r>
              <a:rPr lang="en-US" altLang="zh-CN" dirty="0"/>
              <a:t>:].</a:t>
            </a:r>
            <a:r>
              <a:rPr lang="en-US" altLang="zh-CN" dirty="0" err="1"/>
              <a:t>astype</a:t>
            </a:r>
            <a:r>
              <a:rPr lang="en-US" altLang="zh-CN" dirty="0"/>
              <a:t>(</a:t>
            </a:r>
            <a:r>
              <a:rPr lang="en-US" altLang="zh-CN" dirty="0">
                <a:solidFill>
                  <a:srgbClr val="000080"/>
                </a:solidFill>
                <a:effectLst/>
              </a:rPr>
              <a:t>int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第</a:t>
            </a:r>
            <a:r>
              <a:rPr lang="en-US" altLang="zh-CN" i="1" dirty="0" err="1">
                <a:solidFill>
                  <a:srgbClr val="8C8C8C"/>
                </a:solidFill>
                <a:effectLst/>
              </a:rPr>
              <a:t>i</a:t>
            </a:r>
            <a:r>
              <a:rPr lang="zh-CN" altLang="en-US" i="1" dirty="0">
                <a:solidFill>
                  <a:srgbClr val="8C8C8C"/>
                </a:solidFill>
                <a:effectLst/>
                <a:latin typeface="宋体" panose="02010600030101010101" pitchFamily="2" charset="-122"/>
                <a:ea typeface="宋体" panose="02010600030101010101" pitchFamily="2" charset="-122"/>
              </a:rPr>
              <a:t>个专业的成绩，整型</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a:t>data = </a:t>
            </a:r>
            <a:r>
              <a:rPr lang="en-US" altLang="zh-CN" dirty="0" err="1"/>
              <a:t>np.append</a:t>
            </a:r>
            <a:r>
              <a:rPr lang="en-US" altLang="zh-CN" dirty="0"/>
              <a:t>(</a:t>
            </a:r>
            <a:r>
              <a:rPr lang="en-US" altLang="zh-CN" dirty="0" err="1"/>
              <a:t>scoreB</a:t>
            </a:r>
            <a:r>
              <a:rPr lang="en-US" altLang="zh-CN" dirty="0"/>
              <a:t>, [</a:t>
            </a:r>
            <a:r>
              <a:rPr lang="en-US" altLang="zh-CN" dirty="0" err="1"/>
              <a:t>scoreB</a:t>
            </a:r>
            <a:r>
              <a:rPr lang="en-US" altLang="zh-CN" dirty="0"/>
              <a:t>[</a:t>
            </a:r>
            <a:r>
              <a:rPr lang="en-US" altLang="zh-CN" dirty="0">
                <a:solidFill>
                  <a:srgbClr val="1750EB"/>
                </a:solidFill>
                <a:effectLst/>
              </a:rPr>
              <a:t>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加入</a:t>
            </a:r>
            <a:r>
              <a:rPr lang="en-US" altLang="zh-CN" i="1" dirty="0">
                <a:solidFill>
                  <a:srgbClr val="8C8C8C"/>
                </a:solidFill>
                <a:effectLst/>
              </a:rPr>
              <a:t>[</a:t>
            </a:r>
            <a:r>
              <a:rPr lang="en-US" altLang="zh-CN" i="1" dirty="0" err="1">
                <a:solidFill>
                  <a:srgbClr val="8C8C8C"/>
                </a:solidFill>
                <a:effectLst/>
              </a:rPr>
              <a:t>scoreB</a:t>
            </a:r>
            <a:r>
              <a:rPr lang="en-US" altLang="zh-CN" i="1" dirty="0">
                <a:solidFill>
                  <a:srgbClr val="8C8C8C"/>
                </a:solidFill>
                <a:effectLst/>
              </a:rPr>
              <a:t>[0]</a:t>
            </a:r>
            <a:r>
              <a:rPr lang="zh-CN" altLang="en-US" i="1" dirty="0">
                <a:solidFill>
                  <a:srgbClr val="8C8C8C"/>
                </a:solidFill>
                <a:effectLst/>
                <a:latin typeface="宋体" panose="02010600030101010101" pitchFamily="2" charset="-122"/>
                <a:ea typeface="宋体" panose="02010600030101010101" pitchFamily="2" charset="-122"/>
              </a:rPr>
              <a:t>闭合曲线</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err="1"/>
              <a:t>ax.plot</a:t>
            </a:r>
            <a:r>
              <a:rPr lang="en-US" altLang="zh-CN" dirty="0"/>
              <a:t>(angles, data, </a:t>
            </a:r>
            <a:r>
              <a:rPr lang="en-US" altLang="zh-CN" dirty="0">
                <a:solidFill>
                  <a:srgbClr val="660099"/>
                </a:solidFill>
                <a:effectLst/>
              </a:rPr>
              <a:t>color</a:t>
            </a:r>
            <a:r>
              <a:rPr lang="en-US" altLang="zh-CN" dirty="0"/>
              <a:t>=cl[i-</a:t>
            </a:r>
            <a:r>
              <a:rPr lang="en-US" altLang="zh-CN" dirty="0">
                <a:solidFill>
                  <a:srgbClr val="1750EB"/>
                </a:solidFill>
                <a:effectLst/>
              </a:rPr>
              <a:t>1</a:t>
            </a:r>
            <a:r>
              <a:rPr lang="en-US" altLang="zh-CN" dirty="0"/>
              <a:t>],  </a:t>
            </a:r>
            <a:r>
              <a:rPr lang="en-US" altLang="zh-CN" dirty="0">
                <a:solidFill>
                  <a:srgbClr val="660099"/>
                </a:solidFill>
                <a:effectLst/>
              </a:rPr>
              <a:t>linewidth</a:t>
            </a:r>
            <a:r>
              <a:rPr lang="en-US" altLang="zh-CN" dirty="0"/>
              <a:t>=</a:t>
            </a:r>
            <a:r>
              <a:rPr lang="en-US" altLang="zh-CN" dirty="0">
                <a:solidFill>
                  <a:srgbClr val="1750EB"/>
                </a:solidFill>
                <a:effectLst/>
              </a:rPr>
              <a:t>2</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画线</a:t>
            </a:r>
            <a:br>
              <a:rPr lang="zh-CN" altLang="en-US" i="1" dirty="0">
                <a:solidFill>
                  <a:srgbClr val="8C8C8C"/>
                </a:solidFill>
                <a:effectLst/>
                <a:latin typeface="宋体" panose="02010600030101010101" pitchFamily="2" charset="-122"/>
                <a:ea typeface="宋体" panose="02010600030101010101" pitchFamily="2" charset="-122"/>
              </a:rPr>
            </a:br>
            <a:r>
              <a:rPr lang="zh-CN" altLang="en-US" i="1" dirty="0">
                <a:solidFill>
                  <a:srgbClr val="8C8C8C"/>
                </a:solidFill>
                <a:effectLst/>
                <a:latin typeface="宋体" panose="02010600030101010101" pitchFamily="2" charset="-122"/>
                <a:ea typeface="宋体" panose="02010600030101010101" pitchFamily="2" charset="-122"/>
              </a:rPr>
              <a:t>    </a:t>
            </a:r>
            <a:r>
              <a:rPr lang="en-US" altLang="zh-CN" dirty="0" err="1"/>
              <a:t>ax.set_thetagrids</a:t>
            </a:r>
            <a:r>
              <a:rPr lang="en-US" altLang="zh-CN" dirty="0"/>
              <a:t>(angles[:-</a:t>
            </a:r>
            <a:r>
              <a:rPr lang="en-US" altLang="zh-CN" dirty="0">
                <a:solidFill>
                  <a:srgbClr val="1750EB"/>
                </a:solidFill>
                <a:effectLst/>
              </a:rPr>
              <a:t>1</a:t>
            </a:r>
            <a:r>
              <a:rPr lang="en-US" altLang="zh-CN" dirty="0"/>
              <a:t>] * </a:t>
            </a:r>
            <a:r>
              <a:rPr lang="en-US" altLang="zh-CN" dirty="0">
                <a:solidFill>
                  <a:srgbClr val="1750EB"/>
                </a:solidFill>
                <a:effectLst/>
              </a:rPr>
              <a:t>180 </a:t>
            </a:r>
            <a:r>
              <a:rPr lang="en-US" altLang="zh-CN" dirty="0"/>
              <a:t>/ </a:t>
            </a:r>
            <a:r>
              <a:rPr lang="en-US" altLang="zh-CN" dirty="0" err="1"/>
              <a:t>np.pi</a:t>
            </a:r>
            <a:r>
              <a:rPr lang="en-US" altLang="zh-CN" dirty="0"/>
              <a:t>, labels, </a:t>
            </a:r>
            <a:r>
              <a:rPr lang="en-US" altLang="zh-CN" dirty="0" err="1">
                <a:solidFill>
                  <a:srgbClr val="660099"/>
                </a:solidFill>
                <a:effectLst/>
              </a:rPr>
              <a:t>fontproperties</a:t>
            </a:r>
            <a:r>
              <a:rPr lang="en-US" altLang="zh-CN" dirty="0"/>
              <a:t>=</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r>
              <a:rPr lang="en-US" altLang="zh-CN" dirty="0"/>
              <a:t>)</a:t>
            </a:r>
            <a:br>
              <a:rPr lang="en-US" altLang="zh-CN" dirty="0"/>
            </a:br>
            <a:r>
              <a:rPr lang="en-US" altLang="zh-CN" dirty="0" err="1"/>
              <a:t>ax.set_title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成绩雷达图</a:t>
            </a:r>
            <a:r>
              <a:rPr lang="en-US" altLang="zh-CN" dirty="0">
                <a:solidFill>
                  <a:srgbClr val="067D17"/>
                </a:solidFill>
                <a:effectLst/>
              </a:rPr>
              <a:t>"</a:t>
            </a:r>
            <a:r>
              <a:rPr lang="en-US" altLang="zh-CN" dirty="0"/>
              <a:t>, </a:t>
            </a:r>
            <a:r>
              <a:rPr lang="en-US" altLang="zh-CN" dirty="0" err="1">
                <a:solidFill>
                  <a:srgbClr val="660099"/>
                </a:solidFill>
                <a:effectLst/>
              </a:rPr>
              <a:t>va</a:t>
            </a:r>
            <a:r>
              <a:rPr lang="en-US" altLang="zh-CN" dirty="0"/>
              <a:t>=</a:t>
            </a:r>
            <a:r>
              <a:rPr lang="en-US" altLang="zh-CN" dirty="0">
                <a:solidFill>
                  <a:srgbClr val="067D17"/>
                </a:solidFill>
                <a:effectLst/>
              </a:rPr>
              <a:t>'bottom'</a:t>
            </a:r>
            <a:r>
              <a:rPr lang="en-US" altLang="zh-CN" dirty="0"/>
              <a:t>, </a:t>
            </a:r>
            <a:r>
              <a:rPr lang="en-US" altLang="zh-CN" dirty="0" err="1">
                <a:solidFill>
                  <a:srgbClr val="660099"/>
                </a:solidFill>
                <a:effectLst/>
              </a:rPr>
              <a:t>fontproperties</a:t>
            </a:r>
            <a:r>
              <a:rPr lang="en-US" altLang="zh-CN" dirty="0"/>
              <a:t>=</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r>
              <a:rPr lang="en-US" altLang="zh-CN" dirty="0"/>
              <a:t>)</a:t>
            </a:r>
            <a:br>
              <a:rPr lang="en-US" altLang="zh-CN" dirty="0"/>
            </a:br>
            <a:r>
              <a:rPr lang="en-US" altLang="zh-CN" dirty="0" err="1"/>
              <a:t>ax.set_rlim</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100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径向刻度标签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ax.grid</a:t>
            </a:r>
            <a:r>
              <a:rPr lang="en-US" altLang="zh-CN" dirty="0"/>
              <a:t>(</a:t>
            </a:r>
            <a:r>
              <a:rPr lang="en-US" altLang="zh-CN" dirty="0">
                <a:solidFill>
                  <a:srgbClr val="0033B3"/>
                </a:solidFill>
                <a:effectLst/>
              </a:rPr>
              <a:t>True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显示网格线</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44</a:t>
            </a:fld>
            <a:endParaRPr lang="zh-CN" altLang="en-US"/>
          </a:p>
        </p:txBody>
      </p:sp>
    </p:spTree>
    <p:extLst>
      <p:ext uri="{BB962C8B-B14F-4D97-AF65-F5344CB8AC3E}">
        <p14:creationId xmlns:p14="http://schemas.microsoft.com/office/powerpoint/2010/main" val="1544600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br>
              <a:rPr lang="en-US" altLang="zh-CN" dirty="0"/>
            </a:br>
            <a:br>
              <a:rPr lang="en-US" altLang="zh-CN" dirty="0"/>
            </a:br>
            <a:r>
              <a:rPr lang="en-US" altLang="zh-CN" dirty="0">
                <a:solidFill>
                  <a:srgbClr val="0033B3"/>
                </a:solidFill>
                <a:effectLst/>
              </a:rPr>
              <a:t>def </a:t>
            </a:r>
            <a:r>
              <a:rPr lang="en-US" altLang="zh-CN" dirty="0">
                <a:solidFill>
                  <a:srgbClr val="00627A"/>
                </a:solidFill>
                <a:effectLst/>
              </a:rPr>
              <a:t>f</a:t>
            </a:r>
            <a:r>
              <a:rPr lang="en-US" altLang="zh-CN" dirty="0"/>
              <a:t>(x, y):</a:t>
            </a:r>
            <a:br>
              <a:rPr lang="en-US" altLang="zh-CN" dirty="0"/>
            </a:br>
            <a:r>
              <a:rPr lang="en-US" altLang="zh-CN" dirty="0"/>
              <a:t>    </a:t>
            </a:r>
            <a:r>
              <a:rPr lang="en-US" altLang="zh-CN" dirty="0">
                <a:solidFill>
                  <a:srgbClr val="0033B3"/>
                </a:solidFill>
                <a:effectLst/>
              </a:rPr>
              <a:t>return </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7 </a:t>
            </a:r>
            <a:r>
              <a:rPr lang="en-US" altLang="zh-CN" dirty="0"/>
              <a:t>* x / </a:t>
            </a:r>
            <a:r>
              <a:rPr lang="en-US" altLang="zh-CN" dirty="0">
                <a:solidFill>
                  <a:srgbClr val="1750EB"/>
                </a:solidFill>
                <a:effectLst/>
              </a:rPr>
              <a:t>2 </a:t>
            </a:r>
            <a:r>
              <a:rPr lang="en-US" altLang="zh-CN" dirty="0"/>
              <a:t>+ x ** </a:t>
            </a:r>
            <a:r>
              <a:rPr lang="en-US" altLang="zh-CN" dirty="0">
                <a:solidFill>
                  <a:srgbClr val="1750EB"/>
                </a:solidFill>
                <a:effectLst/>
              </a:rPr>
              <a:t>5 </a:t>
            </a:r>
            <a:r>
              <a:rPr lang="en-US" altLang="zh-CN" dirty="0"/>
              <a:t>+ y ** </a:t>
            </a:r>
            <a:r>
              <a:rPr lang="en-US" altLang="zh-CN" dirty="0">
                <a:solidFill>
                  <a:srgbClr val="1750EB"/>
                </a:solidFill>
                <a:effectLst/>
              </a:rPr>
              <a:t>5</a:t>
            </a:r>
            <a:r>
              <a:rPr lang="en-US" altLang="zh-CN" dirty="0"/>
              <a:t>) * </a:t>
            </a:r>
            <a:r>
              <a:rPr lang="en-US" altLang="zh-CN" dirty="0" err="1"/>
              <a:t>np.exp</a:t>
            </a:r>
            <a:r>
              <a:rPr lang="en-US" altLang="zh-CN" dirty="0"/>
              <a:t>(-x ** </a:t>
            </a:r>
            <a:r>
              <a:rPr lang="en-US" altLang="zh-CN" dirty="0">
                <a:solidFill>
                  <a:srgbClr val="1750EB"/>
                </a:solidFill>
                <a:effectLst/>
              </a:rPr>
              <a:t>2 </a:t>
            </a:r>
            <a:r>
              <a:rPr lang="en-US" altLang="zh-CN" dirty="0"/>
              <a:t>- y ** </a:t>
            </a:r>
            <a:r>
              <a:rPr lang="en-US" altLang="zh-CN" dirty="0">
                <a:solidFill>
                  <a:srgbClr val="1750EB"/>
                </a:solidFill>
                <a:effectLst/>
              </a:rPr>
              <a:t>2</a:t>
            </a:r>
            <a:r>
              <a:rPr lang="en-US" altLang="zh-CN" dirty="0"/>
              <a:t>)</a:t>
            </a:r>
            <a:br>
              <a:rPr lang="en-US" altLang="zh-CN" dirty="0"/>
            </a:br>
            <a:br>
              <a:rPr lang="en-US" altLang="zh-CN" dirty="0"/>
            </a:br>
            <a:br>
              <a:rPr lang="en-US" altLang="zh-CN" dirty="0"/>
            </a:br>
            <a:r>
              <a:rPr lang="en-US" altLang="zh-CN" dirty="0"/>
              <a:t>n = </a:t>
            </a:r>
            <a:r>
              <a:rPr lang="en-US" altLang="zh-CN" dirty="0">
                <a:solidFill>
                  <a:srgbClr val="1750EB"/>
                </a:solidFill>
                <a:effectLst/>
              </a:rPr>
              <a:t>256</a:t>
            </a:r>
            <a:br>
              <a:rPr lang="en-US" altLang="zh-CN" dirty="0">
                <a:solidFill>
                  <a:srgbClr val="1750EB"/>
                </a:solidFill>
                <a:effectLst/>
              </a:rPr>
            </a:br>
            <a:r>
              <a:rPr lang="en-US" altLang="zh-CN" dirty="0"/>
              <a:t>x0 = </a:t>
            </a:r>
            <a:r>
              <a:rPr lang="en-US" altLang="zh-CN" dirty="0" err="1"/>
              <a:t>np.linspace</a:t>
            </a:r>
            <a:r>
              <a:rPr lang="en-US" altLang="zh-CN" dirty="0"/>
              <a:t>(-</a:t>
            </a:r>
            <a:r>
              <a:rPr lang="en-US" altLang="zh-CN" dirty="0">
                <a:solidFill>
                  <a:srgbClr val="1750EB"/>
                </a:solidFill>
                <a:effectLst/>
              </a:rPr>
              <a:t>3</a:t>
            </a:r>
            <a:r>
              <a:rPr lang="en-US" altLang="zh-CN" dirty="0"/>
              <a:t>, </a:t>
            </a:r>
            <a:r>
              <a:rPr lang="en-US" altLang="zh-CN" dirty="0">
                <a:solidFill>
                  <a:srgbClr val="1750EB"/>
                </a:solidFill>
                <a:effectLst/>
              </a:rPr>
              <a:t>3</a:t>
            </a:r>
            <a:r>
              <a:rPr lang="en-US" altLang="zh-CN" dirty="0"/>
              <a:t>, n)</a:t>
            </a:r>
            <a:br>
              <a:rPr lang="en-US" altLang="zh-CN" dirty="0"/>
            </a:br>
            <a:r>
              <a:rPr lang="en-US" altLang="zh-CN" dirty="0"/>
              <a:t>y0 = </a:t>
            </a:r>
            <a:r>
              <a:rPr lang="en-US" altLang="zh-CN" dirty="0" err="1"/>
              <a:t>np.linspace</a:t>
            </a:r>
            <a:r>
              <a:rPr lang="en-US" altLang="zh-CN" dirty="0"/>
              <a:t>(-</a:t>
            </a:r>
            <a:r>
              <a:rPr lang="en-US" altLang="zh-CN" dirty="0">
                <a:solidFill>
                  <a:srgbClr val="1750EB"/>
                </a:solidFill>
                <a:effectLst/>
              </a:rPr>
              <a:t>3</a:t>
            </a:r>
            <a:r>
              <a:rPr lang="en-US" altLang="zh-CN" dirty="0"/>
              <a:t>, </a:t>
            </a:r>
            <a:r>
              <a:rPr lang="en-US" altLang="zh-CN" dirty="0">
                <a:solidFill>
                  <a:srgbClr val="1750EB"/>
                </a:solidFill>
                <a:effectLst/>
              </a:rPr>
              <a:t>3</a:t>
            </a:r>
            <a:r>
              <a:rPr lang="en-US" altLang="zh-CN" dirty="0"/>
              <a:t>, n)</a:t>
            </a:r>
            <a:br>
              <a:rPr lang="en-US" altLang="zh-CN" dirty="0"/>
            </a:br>
            <a:r>
              <a:rPr lang="en-US" altLang="zh-CN" dirty="0"/>
              <a:t>X, Y = </a:t>
            </a:r>
            <a:r>
              <a:rPr lang="en-US" altLang="zh-CN" dirty="0" err="1"/>
              <a:t>np.meshgrid</a:t>
            </a:r>
            <a:r>
              <a:rPr lang="en-US" altLang="zh-CN" dirty="0"/>
              <a:t>(x0, y0)</a:t>
            </a:r>
            <a:br>
              <a:rPr lang="en-US" altLang="zh-CN" dirty="0"/>
            </a:br>
            <a:r>
              <a:rPr lang="en-US" altLang="zh-CN" dirty="0">
                <a:solidFill>
                  <a:srgbClr val="000080"/>
                </a:solidFill>
                <a:effectLst/>
              </a:rPr>
              <a:t>print</a:t>
            </a:r>
            <a:r>
              <a:rPr lang="en-US" altLang="zh-CN" dirty="0"/>
              <a:t>(X)</a:t>
            </a:r>
            <a:br>
              <a:rPr lang="en-US" altLang="zh-CN" dirty="0"/>
            </a:br>
            <a:r>
              <a:rPr lang="en-US" altLang="zh-CN" dirty="0" err="1"/>
              <a:t>plt.contourf</a:t>
            </a:r>
            <a:r>
              <a:rPr lang="en-US" altLang="zh-CN" dirty="0"/>
              <a:t>(X, Y, f(X, Y), </a:t>
            </a:r>
            <a:r>
              <a:rPr lang="en-US" altLang="zh-CN" dirty="0">
                <a:solidFill>
                  <a:srgbClr val="1750EB"/>
                </a:solidFill>
                <a:effectLst/>
              </a:rPr>
              <a:t>18</a:t>
            </a:r>
            <a:r>
              <a:rPr lang="en-US" altLang="zh-CN" dirty="0"/>
              <a:t>,  </a:t>
            </a:r>
            <a:r>
              <a:rPr lang="en-US" altLang="zh-CN" dirty="0">
                <a:solidFill>
                  <a:srgbClr val="660099"/>
                </a:solidFill>
                <a:effectLst/>
              </a:rPr>
              <a:t>alpha</a:t>
            </a:r>
            <a:r>
              <a:rPr lang="en-US" altLang="zh-CN" dirty="0"/>
              <a:t>=</a:t>
            </a:r>
            <a:r>
              <a:rPr lang="en-US" altLang="zh-CN" dirty="0">
                <a:solidFill>
                  <a:srgbClr val="1750EB"/>
                </a:solidFill>
                <a:effectLst/>
              </a:rPr>
              <a:t>.25</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填充等值线，</a:t>
            </a:r>
            <a:r>
              <a:rPr lang="en-US" altLang="zh-CN" i="1" dirty="0">
                <a:solidFill>
                  <a:srgbClr val="8C8C8C"/>
                </a:solidFill>
                <a:effectLst/>
              </a:rPr>
              <a:t>alpha</a:t>
            </a:r>
            <a:r>
              <a:rPr lang="zh-CN" altLang="en-US" i="1" dirty="0">
                <a:solidFill>
                  <a:srgbClr val="8C8C8C"/>
                </a:solidFill>
                <a:effectLst/>
                <a:latin typeface="宋体" panose="02010600030101010101" pitchFamily="2" charset="-122"/>
                <a:ea typeface="宋体" panose="02010600030101010101" pitchFamily="2" charset="-122"/>
              </a:rPr>
              <a:t>为透明度，</a:t>
            </a:r>
            <a:r>
              <a:rPr lang="en-US" altLang="zh-CN" i="1" dirty="0">
                <a:solidFill>
                  <a:srgbClr val="8C8C8C"/>
                </a:solidFill>
                <a:effectLst/>
              </a:rPr>
              <a:t>25%</a:t>
            </a:r>
            <a:br>
              <a:rPr lang="en-US" altLang="zh-CN" i="1" dirty="0">
                <a:solidFill>
                  <a:srgbClr val="8C8C8C"/>
                </a:solidFill>
                <a:effectLst/>
              </a:rPr>
            </a:br>
            <a:r>
              <a:rPr lang="en-US" altLang="zh-CN" dirty="0"/>
              <a:t>C = </a:t>
            </a:r>
            <a:r>
              <a:rPr lang="en-US" altLang="zh-CN" dirty="0" err="1"/>
              <a:t>plt.contour</a:t>
            </a:r>
            <a:r>
              <a:rPr lang="en-US" altLang="zh-CN" dirty="0"/>
              <a:t>(X, Y, f(X, Y), </a:t>
            </a:r>
            <a:r>
              <a:rPr lang="en-US" altLang="zh-CN" dirty="0">
                <a:solidFill>
                  <a:srgbClr val="1750EB"/>
                </a:solidFill>
                <a:effectLst/>
              </a:rPr>
              <a:t>18</a:t>
            </a:r>
            <a:r>
              <a:rPr lang="en-US" altLang="zh-CN" dirty="0"/>
              <a:t>, </a:t>
            </a:r>
            <a:r>
              <a:rPr lang="en-US" altLang="zh-CN" dirty="0">
                <a:solidFill>
                  <a:srgbClr val="660099"/>
                </a:solidFill>
                <a:effectLst/>
              </a:rPr>
              <a:t>colors</a:t>
            </a:r>
            <a:r>
              <a:rPr lang="en-US" altLang="zh-CN" dirty="0"/>
              <a:t>=</a:t>
            </a:r>
            <a:r>
              <a:rPr lang="en-US" altLang="zh-CN" dirty="0">
                <a:solidFill>
                  <a:srgbClr val="067D17"/>
                </a:solidFill>
                <a:effectLst/>
              </a:rPr>
              <a:t>'blue'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绘制等值线，线颜色蓝色</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C = </a:t>
            </a:r>
            <a:r>
              <a:rPr lang="en-US" altLang="zh-CN" i="1" dirty="0" err="1">
                <a:solidFill>
                  <a:srgbClr val="8C8C8C"/>
                </a:solidFill>
                <a:effectLst/>
              </a:rPr>
              <a:t>plt.contour</a:t>
            </a:r>
            <a:r>
              <a:rPr lang="en-US" altLang="zh-CN" i="1" dirty="0">
                <a:solidFill>
                  <a:srgbClr val="8C8C8C"/>
                </a:solidFill>
                <a:effectLst/>
              </a:rPr>
              <a:t>(X, Y, f(X, Y), 18, </a:t>
            </a:r>
            <a:r>
              <a:rPr lang="en-US" altLang="zh-CN" i="1" dirty="0" err="1">
                <a:solidFill>
                  <a:srgbClr val="8C8C8C"/>
                </a:solidFill>
                <a:effectLst/>
              </a:rPr>
              <a:t>cmap</a:t>
            </a:r>
            <a:r>
              <a:rPr lang="en-US" altLang="zh-CN" i="1" dirty="0">
                <a:solidFill>
                  <a:srgbClr val="8C8C8C"/>
                </a:solidFill>
                <a:effectLst/>
              </a:rPr>
              <a:t>=</a:t>
            </a:r>
            <a:r>
              <a:rPr lang="en-US" altLang="zh-CN" i="1" dirty="0" err="1">
                <a:solidFill>
                  <a:srgbClr val="8C8C8C"/>
                </a:solidFill>
                <a:effectLst/>
              </a:rPr>
              <a:t>plt.cm.hot</a:t>
            </a:r>
            <a:r>
              <a:rPr lang="en-US" altLang="zh-CN" i="1" dirty="0">
                <a:solidFill>
                  <a:srgbClr val="8C8C8C"/>
                </a:solidFill>
                <a:effectLst/>
              </a:rPr>
              <a:t>)  # </a:t>
            </a:r>
            <a:r>
              <a:rPr lang="zh-CN" altLang="en-US" i="1" dirty="0">
                <a:solidFill>
                  <a:srgbClr val="8C8C8C"/>
                </a:solidFill>
                <a:effectLst/>
                <a:latin typeface="宋体" panose="02010600030101010101" pitchFamily="2" charset="-122"/>
                <a:ea typeface="宋体" panose="02010600030101010101" pitchFamily="2" charset="-122"/>
              </a:rPr>
              <a:t>显示热力图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plt.clabel</a:t>
            </a:r>
            <a:r>
              <a:rPr lang="en-US" altLang="zh-CN" dirty="0"/>
              <a:t>(C, </a:t>
            </a:r>
            <a:r>
              <a:rPr lang="en-US" altLang="zh-CN" dirty="0">
                <a:solidFill>
                  <a:srgbClr val="660099"/>
                </a:solidFill>
                <a:effectLst/>
              </a:rPr>
              <a:t>inline</a:t>
            </a:r>
            <a:r>
              <a:rPr lang="en-US" altLang="zh-CN" dirty="0"/>
              <a:t>=</a:t>
            </a:r>
            <a:r>
              <a:rPr lang="en-US" altLang="zh-CN" dirty="0">
                <a:solidFill>
                  <a:srgbClr val="1750EB"/>
                </a:solidFill>
                <a:effectLst/>
              </a:rPr>
              <a:t>1</a:t>
            </a:r>
            <a:r>
              <a:rPr lang="en-US" altLang="zh-CN" dirty="0"/>
              <a:t>, </a:t>
            </a:r>
            <a:r>
              <a:rPr lang="en-US" altLang="zh-CN" dirty="0" err="1">
                <a:solidFill>
                  <a:srgbClr val="660099"/>
                </a:solidFill>
                <a:effectLst/>
              </a:rPr>
              <a:t>fontsize</a:t>
            </a:r>
            <a:r>
              <a:rPr lang="en-US" altLang="zh-CN" dirty="0"/>
              <a:t>=</a:t>
            </a:r>
            <a:r>
              <a:rPr lang="en-US" altLang="zh-CN" dirty="0">
                <a:solidFill>
                  <a:srgbClr val="1750EB"/>
                </a:solidFill>
                <a:effectLst/>
              </a:rPr>
              <a:t>10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在等高线上绘制高程值</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plt.xticks</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设定</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轴无刻度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plt.yticks</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设定</a:t>
            </a:r>
            <a:r>
              <a:rPr lang="en-US" altLang="zh-CN" i="1" dirty="0">
                <a:solidFill>
                  <a:srgbClr val="8C8C8C"/>
                </a:solidFill>
                <a:effectLst/>
              </a:rPr>
              <a:t>y</a:t>
            </a:r>
            <a:r>
              <a:rPr lang="zh-CN" altLang="en-US" i="1" dirty="0">
                <a:solidFill>
                  <a:srgbClr val="8C8C8C"/>
                </a:solidFill>
                <a:effectLst/>
                <a:latin typeface="宋体" panose="02010600030101010101" pitchFamily="2" charset="-122"/>
                <a:ea typeface="宋体" panose="02010600030101010101" pitchFamily="2" charset="-122"/>
              </a:rPr>
              <a:t>轴无刻度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45</a:t>
            </a:fld>
            <a:endParaRPr lang="zh-CN" altLang="en-US"/>
          </a:p>
        </p:txBody>
      </p:sp>
    </p:spTree>
    <p:extLst>
      <p:ext uri="{BB962C8B-B14F-4D97-AF65-F5344CB8AC3E}">
        <p14:creationId xmlns:p14="http://schemas.microsoft.com/office/powerpoint/2010/main" val="317762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a:t>pandas </a:t>
            </a:r>
            <a:r>
              <a:rPr lang="en-US" altLang="zh-CN" dirty="0">
                <a:solidFill>
                  <a:srgbClr val="0033B3"/>
                </a:solidFill>
                <a:effectLst/>
              </a:rPr>
              <a:t>as </a:t>
            </a:r>
            <a:r>
              <a:rPr lang="en-US" altLang="zh-CN" dirty="0"/>
              <a:t>pd</a:t>
            </a:r>
            <a:br>
              <a:rPr lang="en-US" altLang="zh-CN" dirty="0"/>
            </a:br>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err="1"/>
              <a:t>plt.rcParams</a:t>
            </a:r>
            <a:r>
              <a:rPr lang="en-US" altLang="zh-CN" dirty="0"/>
              <a:t>[</a:t>
            </a:r>
            <a:r>
              <a:rPr lang="en-US" altLang="zh-CN" dirty="0">
                <a:solidFill>
                  <a:srgbClr val="067D17"/>
                </a:solidFill>
                <a:effectLst/>
              </a:rPr>
              <a:t>'</a:t>
            </a:r>
            <a:r>
              <a:rPr lang="en-US" altLang="zh-CN" dirty="0" err="1">
                <a:solidFill>
                  <a:srgbClr val="067D17"/>
                </a:solidFill>
                <a:effectLst/>
              </a:rPr>
              <a:t>font.family</a:t>
            </a:r>
            <a:r>
              <a:rPr lang="en-US" altLang="zh-CN" dirty="0">
                <a:solidFill>
                  <a:srgbClr val="067D17"/>
                </a:solidFill>
                <a:effectLst/>
              </a:rPr>
              <a:t>'</a:t>
            </a:r>
            <a:r>
              <a:rPr lang="en-US" altLang="zh-CN" dirty="0"/>
              <a:t>] = [</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r>
              <a:rPr lang="en-US" altLang="zh-CN" dirty="0"/>
              <a:t>]</a:t>
            </a:r>
            <a:br>
              <a:rPr lang="en-US" altLang="zh-CN" dirty="0"/>
            </a:br>
            <a:r>
              <a:rPr lang="en-US" altLang="zh-CN" dirty="0">
                <a:solidFill>
                  <a:srgbClr val="067D17"/>
                </a:solidFill>
                <a:effectLst/>
              </a:rPr>
              <a:t>'''</a:t>
            </a:r>
            <a:br>
              <a:rPr lang="en-US" altLang="zh-CN" dirty="0">
                <a:solidFill>
                  <a:srgbClr val="067D17"/>
                </a:solidFill>
                <a:effectLst/>
              </a:rPr>
            </a:br>
            <a:r>
              <a:rPr lang="en-US" altLang="zh-CN" dirty="0">
                <a:solidFill>
                  <a:srgbClr val="067D17"/>
                </a:solidFill>
                <a:effectLst/>
              </a:rPr>
              <a:t>table(</a:t>
            </a:r>
            <a:r>
              <a:rPr lang="en-US" altLang="zh-CN" dirty="0" err="1">
                <a:solidFill>
                  <a:srgbClr val="067D17"/>
                </a:solidFill>
                <a:effectLst/>
              </a:rPr>
              <a:t>cellText</a:t>
            </a:r>
            <a:r>
              <a:rPr lang="en-US" altLang="zh-CN" dirty="0">
                <a:solidFill>
                  <a:srgbClr val="067D17"/>
                </a:solidFill>
                <a:effectLst/>
              </a:rPr>
              <a:t>=None, </a:t>
            </a:r>
            <a:r>
              <a:rPr lang="en-US" altLang="zh-CN" dirty="0" err="1">
                <a:solidFill>
                  <a:srgbClr val="067D17"/>
                </a:solidFill>
                <a:effectLst/>
              </a:rPr>
              <a:t>cellColours</a:t>
            </a:r>
            <a:r>
              <a:rPr lang="en-US" altLang="zh-CN" dirty="0">
                <a:solidFill>
                  <a:srgbClr val="067D17"/>
                </a:solidFill>
                <a:effectLst/>
              </a:rPr>
              <a:t>=</a:t>
            </a:r>
            <a:r>
              <a:rPr lang="en-US" altLang="zh-CN" dirty="0" err="1">
                <a:solidFill>
                  <a:srgbClr val="067D17"/>
                </a:solidFill>
                <a:effectLst/>
              </a:rPr>
              <a:t>None,cellLoc</a:t>
            </a:r>
            <a:r>
              <a:rPr lang="en-US" altLang="zh-CN" dirty="0">
                <a:solidFill>
                  <a:srgbClr val="067D17"/>
                </a:solidFill>
                <a:effectLst/>
              </a:rPr>
              <a:t>='right', </a:t>
            </a:r>
            <a:r>
              <a:rPr lang="en-US" altLang="zh-CN" dirty="0" err="1">
                <a:solidFill>
                  <a:srgbClr val="067D17"/>
                </a:solidFill>
                <a:effectLst/>
              </a:rPr>
              <a:t>colWidths</a:t>
            </a:r>
            <a:r>
              <a:rPr lang="en-US" altLang="zh-CN" dirty="0">
                <a:solidFill>
                  <a:srgbClr val="067D17"/>
                </a:solidFill>
                <a:effectLst/>
              </a:rPr>
              <a:t>=</a:t>
            </a:r>
            <a:r>
              <a:rPr lang="en-US" altLang="zh-CN" dirty="0" err="1">
                <a:solidFill>
                  <a:srgbClr val="067D17"/>
                </a:solidFill>
                <a:effectLst/>
              </a:rPr>
              <a:t>None,rowLabels</a:t>
            </a:r>
            <a:r>
              <a:rPr lang="en-US" altLang="zh-CN" dirty="0">
                <a:solidFill>
                  <a:srgbClr val="067D17"/>
                </a:solidFill>
                <a:effectLst/>
              </a:rPr>
              <a:t>=None, </a:t>
            </a:r>
            <a:r>
              <a:rPr lang="en-US" altLang="zh-CN" dirty="0" err="1">
                <a:solidFill>
                  <a:srgbClr val="067D17"/>
                </a:solidFill>
                <a:effectLst/>
              </a:rPr>
              <a:t>rowColours</a:t>
            </a:r>
            <a:r>
              <a:rPr lang="en-US" altLang="zh-CN" dirty="0">
                <a:solidFill>
                  <a:srgbClr val="067D17"/>
                </a:solidFill>
                <a:effectLst/>
              </a:rPr>
              <a:t>=None, </a:t>
            </a:r>
            <a:r>
              <a:rPr lang="en-US" altLang="zh-CN" dirty="0" err="1">
                <a:solidFill>
                  <a:srgbClr val="067D17"/>
                </a:solidFill>
                <a:effectLst/>
              </a:rPr>
              <a:t>rowLoc</a:t>
            </a:r>
            <a:r>
              <a:rPr lang="en-US" altLang="zh-CN" dirty="0">
                <a:solidFill>
                  <a:srgbClr val="067D17"/>
                </a:solidFill>
                <a:effectLst/>
              </a:rPr>
              <a:t>='left',</a:t>
            </a:r>
            <a:br>
              <a:rPr lang="en-US" altLang="zh-CN" dirty="0">
                <a:solidFill>
                  <a:srgbClr val="067D17"/>
                </a:solidFill>
                <a:effectLst/>
              </a:rPr>
            </a:br>
            <a:r>
              <a:rPr lang="en-US" altLang="zh-CN" dirty="0" err="1">
                <a:solidFill>
                  <a:srgbClr val="067D17"/>
                </a:solidFill>
                <a:effectLst/>
              </a:rPr>
              <a:t>colLabels</a:t>
            </a:r>
            <a:r>
              <a:rPr lang="en-US" altLang="zh-CN" dirty="0">
                <a:solidFill>
                  <a:srgbClr val="067D17"/>
                </a:solidFill>
                <a:effectLst/>
              </a:rPr>
              <a:t>=None, </a:t>
            </a:r>
            <a:r>
              <a:rPr lang="en-US" altLang="zh-CN" dirty="0" err="1">
                <a:solidFill>
                  <a:srgbClr val="067D17"/>
                </a:solidFill>
                <a:effectLst/>
              </a:rPr>
              <a:t>colColours</a:t>
            </a:r>
            <a:r>
              <a:rPr lang="en-US" altLang="zh-CN" dirty="0">
                <a:solidFill>
                  <a:srgbClr val="067D17"/>
                </a:solidFill>
                <a:effectLst/>
              </a:rPr>
              <a:t>=None, </a:t>
            </a:r>
            <a:r>
              <a:rPr lang="en-US" altLang="zh-CN" dirty="0" err="1">
                <a:solidFill>
                  <a:srgbClr val="067D17"/>
                </a:solidFill>
                <a:effectLst/>
              </a:rPr>
              <a:t>colLoc</a:t>
            </a:r>
            <a:r>
              <a:rPr lang="en-US" altLang="zh-CN" dirty="0">
                <a:solidFill>
                  <a:srgbClr val="067D17"/>
                </a:solidFill>
                <a:effectLst/>
              </a:rPr>
              <a:t>='</a:t>
            </a:r>
            <a:r>
              <a:rPr lang="en-US" altLang="zh-CN" dirty="0" err="1">
                <a:solidFill>
                  <a:srgbClr val="067D17"/>
                </a:solidFill>
                <a:effectLst/>
              </a:rPr>
              <a:t>center',loc</a:t>
            </a:r>
            <a:r>
              <a:rPr lang="en-US" altLang="zh-CN" dirty="0">
                <a:solidFill>
                  <a:srgbClr val="067D17"/>
                </a:solidFill>
                <a:effectLst/>
              </a:rPr>
              <a:t>='bottom', </a:t>
            </a:r>
            <a:r>
              <a:rPr lang="en-US" altLang="zh-CN" dirty="0" err="1">
                <a:solidFill>
                  <a:srgbClr val="067D17"/>
                </a:solidFill>
                <a:effectLst/>
              </a:rPr>
              <a:t>bbox</a:t>
            </a:r>
            <a:r>
              <a:rPr lang="en-US" altLang="zh-CN" dirty="0">
                <a:solidFill>
                  <a:srgbClr val="067D17"/>
                </a:solidFill>
                <a:effectLst/>
              </a:rPr>
              <a:t>=None)</a:t>
            </a:r>
            <a:br>
              <a:rPr lang="en-US" altLang="zh-CN" dirty="0">
                <a:solidFill>
                  <a:srgbClr val="067D17"/>
                </a:solidFill>
                <a:effectLst/>
              </a:rPr>
            </a:br>
            <a:r>
              <a:rPr lang="en-US" altLang="zh-CN" dirty="0">
                <a:solidFill>
                  <a:srgbClr val="067D17"/>
                </a:solidFill>
                <a:effectLst/>
              </a:rPr>
              <a:t>'''</a:t>
            </a:r>
            <a:br>
              <a:rPr lang="en-US" altLang="zh-CN" dirty="0">
                <a:solidFill>
                  <a:srgbClr val="067D17"/>
                </a:solidFill>
                <a:effectLst/>
              </a:rPr>
            </a:br>
            <a:r>
              <a:rPr lang="en-US" altLang="zh-CN" dirty="0"/>
              <a:t>data = [[ </a:t>
            </a:r>
            <a:r>
              <a:rPr lang="en-US" altLang="zh-CN" dirty="0">
                <a:solidFill>
                  <a:srgbClr val="1750EB"/>
                </a:solidFill>
                <a:effectLst/>
              </a:rPr>
              <a:t>66386</a:t>
            </a:r>
            <a:r>
              <a:rPr lang="en-US" altLang="zh-CN" dirty="0"/>
              <a:t>, </a:t>
            </a:r>
            <a:r>
              <a:rPr lang="en-US" altLang="zh-CN" dirty="0">
                <a:solidFill>
                  <a:srgbClr val="1750EB"/>
                </a:solidFill>
                <a:effectLst/>
              </a:rPr>
              <a:t>174296</a:t>
            </a:r>
            <a:r>
              <a:rPr lang="en-US" altLang="zh-CN" dirty="0"/>
              <a:t>,  </a:t>
            </a:r>
            <a:r>
              <a:rPr lang="en-US" altLang="zh-CN" dirty="0">
                <a:solidFill>
                  <a:srgbClr val="1750EB"/>
                </a:solidFill>
                <a:effectLst/>
              </a:rPr>
              <a:t>75131</a:t>
            </a:r>
            <a:r>
              <a:rPr lang="en-US" altLang="zh-CN" dirty="0"/>
              <a:t>, </a:t>
            </a:r>
            <a:r>
              <a:rPr lang="en-US" altLang="zh-CN" dirty="0">
                <a:solidFill>
                  <a:srgbClr val="1750EB"/>
                </a:solidFill>
                <a:effectLst/>
              </a:rPr>
              <a:t>577908</a:t>
            </a:r>
            <a:r>
              <a:rPr lang="en-US" altLang="zh-CN" dirty="0"/>
              <a:t>,  </a:t>
            </a:r>
            <a:r>
              <a:rPr lang="en-US" altLang="zh-CN" dirty="0">
                <a:solidFill>
                  <a:srgbClr val="1750EB"/>
                </a:solidFill>
                <a:effectLst/>
              </a:rPr>
              <a:t>32015</a:t>
            </a:r>
            <a:r>
              <a:rPr lang="en-US" altLang="zh-CN" dirty="0"/>
              <a:t>],</a:t>
            </a:r>
            <a:br>
              <a:rPr lang="en-US" altLang="zh-CN" dirty="0"/>
            </a:br>
            <a:r>
              <a:rPr lang="en-US" altLang="zh-CN" dirty="0"/>
              <a:t>        [ </a:t>
            </a:r>
            <a:r>
              <a:rPr lang="en-US" altLang="zh-CN" dirty="0">
                <a:solidFill>
                  <a:srgbClr val="1750EB"/>
                </a:solidFill>
                <a:effectLst/>
              </a:rPr>
              <a:t>58230</a:t>
            </a:r>
            <a:r>
              <a:rPr lang="en-US" altLang="zh-CN" dirty="0"/>
              <a:t>, </a:t>
            </a:r>
            <a:r>
              <a:rPr lang="en-US" altLang="zh-CN" dirty="0">
                <a:solidFill>
                  <a:srgbClr val="1750EB"/>
                </a:solidFill>
                <a:effectLst/>
              </a:rPr>
              <a:t>381139</a:t>
            </a:r>
            <a:r>
              <a:rPr lang="en-US" altLang="zh-CN" dirty="0"/>
              <a:t>,  </a:t>
            </a:r>
            <a:r>
              <a:rPr lang="en-US" altLang="zh-CN" dirty="0">
                <a:solidFill>
                  <a:srgbClr val="1750EB"/>
                </a:solidFill>
                <a:effectLst/>
              </a:rPr>
              <a:t>78045</a:t>
            </a:r>
            <a:r>
              <a:rPr lang="en-US" altLang="zh-CN" dirty="0"/>
              <a:t>,  </a:t>
            </a:r>
            <a:r>
              <a:rPr lang="en-US" altLang="zh-CN" dirty="0">
                <a:solidFill>
                  <a:srgbClr val="1750EB"/>
                </a:solidFill>
                <a:effectLst/>
              </a:rPr>
              <a:t>99308</a:t>
            </a:r>
            <a:r>
              <a:rPr lang="en-US" altLang="zh-CN" dirty="0"/>
              <a:t>, </a:t>
            </a:r>
            <a:r>
              <a:rPr lang="en-US" altLang="zh-CN" dirty="0">
                <a:solidFill>
                  <a:srgbClr val="1750EB"/>
                </a:solidFill>
                <a:effectLst/>
              </a:rPr>
              <a:t>160454</a:t>
            </a:r>
            <a:r>
              <a:rPr lang="en-US" altLang="zh-CN" dirty="0"/>
              <a:t>],</a:t>
            </a:r>
            <a:br>
              <a:rPr lang="en-US" altLang="zh-CN" dirty="0"/>
            </a:br>
            <a:r>
              <a:rPr lang="en-US" altLang="zh-CN" dirty="0"/>
              <a:t>        [ </a:t>
            </a:r>
            <a:r>
              <a:rPr lang="en-US" altLang="zh-CN" dirty="0">
                <a:solidFill>
                  <a:srgbClr val="1750EB"/>
                </a:solidFill>
                <a:effectLst/>
              </a:rPr>
              <a:t>89135</a:t>
            </a:r>
            <a:r>
              <a:rPr lang="en-US" altLang="zh-CN" dirty="0"/>
              <a:t>,  </a:t>
            </a:r>
            <a:r>
              <a:rPr lang="en-US" altLang="zh-CN" dirty="0">
                <a:solidFill>
                  <a:srgbClr val="1750EB"/>
                </a:solidFill>
                <a:effectLst/>
              </a:rPr>
              <a:t>80552</a:t>
            </a:r>
            <a:r>
              <a:rPr lang="en-US" altLang="zh-CN" dirty="0"/>
              <a:t>, </a:t>
            </a:r>
            <a:r>
              <a:rPr lang="en-US" altLang="zh-CN" dirty="0">
                <a:solidFill>
                  <a:srgbClr val="1750EB"/>
                </a:solidFill>
                <a:effectLst/>
              </a:rPr>
              <a:t>152558</a:t>
            </a:r>
            <a:r>
              <a:rPr lang="en-US" altLang="zh-CN" dirty="0"/>
              <a:t>, </a:t>
            </a:r>
            <a:r>
              <a:rPr lang="en-US" altLang="zh-CN" dirty="0">
                <a:solidFill>
                  <a:srgbClr val="1750EB"/>
                </a:solidFill>
                <a:effectLst/>
              </a:rPr>
              <a:t>497981</a:t>
            </a:r>
            <a:r>
              <a:rPr lang="en-US" altLang="zh-CN" dirty="0"/>
              <a:t>, </a:t>
            </a:r>
            <a:r>
              <a:rPr lang="en-US" altLang="zh-CN" dirty="0">
                <a:solidFill>
                  <a:srgbClr val="1750EB"/>
                </a:solidFill>
                <a:effectLst/>
              </a:rPr>
              <a:t>603535</a:t>
            </a:r>
            <a:r>
              <a:rPr lang="en-US" altLang="zh-CN" dirty="0"/>
              <a:t>],</a:t>
            </a:r>
            <a:br>
              <a:rPr lang="en-US" altLang="zh-CN" dirty="0"/>
            </a:br>
            <a:r>
              <a:rPr lang="en-US" altLang="zh-CN" dirty="0"/>
              <a:t>        [ </a:t>
            </a:r>
            <a:r>
              <a:rPr lang="en-US" altLang="zh-CN" dirty="0">
                <a:solidFill>
                  <a:srgbClr val="1750EB"/>
                </a:solidFill>
                <a:effectLst/>
              </a:rPr>
              <a:t>78415</a:t>
            </a:r>
            <a:r>
              <a:rPr lang="en-US" altLang="zh-CN" dirty="0"/>
              <a:t>,  </a:t>
            </a:r>
            <a:r>
              <a:rPr lang="en-US" altLang="zh-CN" dirty="0">
                <a:solidFill>
                  <a:srgbClr val="1750EB"/>
                </a:solidFill>
                <a:effectLst/>
              </a:rPr>
              <a:t>81858</a:t>
            </a:r>
            <a:r>
              <a:rPr lang="en-US" altLang="zh-CN" dirty="0"/>
              <a:t>, </a:t>
            </a:r>
            <a:r>
              <a:rPr lang="en-US" altLang="zh-CN" dirty="0">
                <a:solidFill>
                  <a:srgbClr val="1750EB"/>
                </a:solidFill>
                <a:effectLst/>
              </a:rPr>
              <a:t>150656</a:t>
            </a:r>
            <a:r>
              <a:rPr lang="en-US" altLang="zh-CN" dirty="0"/>
              <a:t>, </a:t>
            </a:r>
            <a:r>
              <a:rPr lang="en-US" altLang="zh-CN" dirty="0">
                <a:solidFill>
                  <a:srgbClr val="1750EB"/>
                </a:solidFill>
                <a:effectLst/>
              </a:rPr>
              <a:t>193263</a:t>
            </a:r>
            <a:r>
              <a:rPr lang="en-US" altLang="zh-CN" dirty="0"/>
              <a:t>,  </a:t>
            </a:r>
            <a:r>
              <a:rPr lang="en-US" altLang="zh-CN" dirty="0">
                <a:solidFill>
                  <a:srgbClr val="1750EB"/>
                </a:solidFill>
                <a:effectLst/>
              </a:rPr>
              <a:t>69638</a:t>
            </a:r>
            <a:r>
              <a:rPr lang="en-US" altLang="zh-CN" dirty="0"/>
              <a:t>],</a:t>
            </a:r>
            <a:br>
              <a:rPr lang="en-US" altLang="zh-CN" dirty="0"/>
            </a:br>
            <a:r>
              <a:rPr lang="en-US" altLang="zh-CN" dirty="0"/>
              <a:t>        [</a:t>
            </a:r>
            <a:r>
              <a:rPr lang="en-US" altLang="zh-CN" dirty="0">
                <a:solidFill>
                  <a:srgbClr val="1750EB"/>
                </a:solidFill>
                <a:effectLst/>
              </a:rPr>
              <a:t>139361</a:t>
            </a:r>
            <a:r>
              <a:rPr lang="en-US" altLang="zh-CN" dirty="0"/>
              <a:t>, </a:t>
            </a:r>
            <a:r>
              <a:rPr lang="en-US" altLang="zh-CN" dirty="0">
                <a:solidFill>
                  <a:srgbClr val="1750EB"/>
                </a:solidFill>
                <a:effectLst/>
              </a:rPr>
              <a:t>331509</a:t>
            </a:r>
            <a:r>
              <a:rPr lang="en-US" altLang="zh-CN" dirty="0"/>
              <a:t>, </a:t>
            </a:r>
            <a:r>
              <a:rPr lang="en-US" altLang="zh-CN" dirty="0">
                <a:solidFill>
                  <a:srgbClr val="1750EB"/>
                </a:solidFill>
                <a:effectLst/>
              </a:rPr>
              <a:t>343164</a:t>
            </a:r>
            <a:r>
              <a:rPr lang="en-US" altLang="zh-CN" dirty="0"/>
              <a:t>, </a:t>
            </a:r>
            <a:r>
              <a:rPr lang="en-US" altLang="zh-CN" dirty="0">
                <a:solidFill>
                  <a:srgbClr val="1750EB"/>
                </a:solidFill>
                <a:effectLst/>
              </a:rPr>
              <a:t>781380</a:t>
            </a:r>
            <a:r>
              <a:rPr lang="en-US" altLang="zh-CN" dirty="0"/>
              <a:t>,  </a:t>
            </a:r>
            <a:r>
              <a:rPr lang="en-US" altLang="zh-CN" dirty="0">
                <a:solidFill>
                  <a:srgbClr val="1750EB"/>
                </a:solidFill>
                <a:effectLst/>
              </a:rPr>
              <a:t>52269</a:t>
            </a:r>
            <a:r>
              <a:rPr lang="en-US" altLang="zh-CN" dirty="0"/>
              <a:t>]]</a:t>
            </a:r>
            <a:br>
              <a:rPr lang="en-US" altLang="zh-CN" dirty="0"/>
            </a:br>
            <a:r>
              <a:rPr lang="en-US" altLang="zh-CN" dirty="0"/>
              <a:t>columns=(</a:t>
            </a:r>
            <a:r>
              <a:rPr lang="en-US" altLang="zh-CN" dirty="0">
                <a:solidFill>
                  <a:srgbClr val="067D17"/>
                </a:solidFill>
                <a:effectLst/>
              </a:rPr>
              <a:t>'Freeze'</a:t>
            </a:r>
            <a:r>
              <a:rPr lang="en-US" altLang="zh-CN" dirty="0"/>
              <a:t>, </a:t>
            </a:r>
            <a:r>
              <a:rPr lang="en-US" altLang="zh-CN" dirty="0">
                <a:solidFill>
                  <a:srgbClr val="067D17"/>
                </a:solidFill>
                <a:effectLst/>
              </a:rPr>
              <a:t>'Wind'</a:t>
            </a:r>
            <a:r>
              <a:rPr lang="en-US" altLang="zh-CN" dirty="0"/>
              <a:t>, </a:t>
            </a:r>
            <a:r>
              <a:rPr lang="en-US" altLang="zh-CN" dirty="0">
                <a:solidFill>
                  <a:srgbClr val="067D17"/>
                </a:solidFill>
                <a:effectLst/>
              </a:rPr>
              <a:t>'Flood'</a:t>
            </a:r>
            <a:r>
              <a:rPr lang="en-US" altLang="zh-CN" dirty="0"/>
              <a:t>, </a:t>
            </a:r>
            <a:r>
              <a:rPr lang="en-US" altLang="zh-CN" dirty="0">
                <a:solidFill>
                  <a:srgbClr val="067D17"/>
                </a:solidFill>
                <a:effectLst/>
              </a:rPr>
              <a:t>'Quake'</a:t>
            </a:r>
            <a:r>
              <a:rPr lang="en-US" altLang="zh-CN" dirty="0"/>
              <a:t>, </a:t>
            </a:r>
            <a:r>
              <a:rPr lang="en-US" altLang="zh-CN" dirty="0">
                <a:solidFill>
                  <a:srgbClr val="067D17"/>
                </a:solidFill>
                <a:effectLst/>
              </a:rPr>
              <a:t>'Hail'</a:t>
            </a:r>
            <a:r>
              <a:rPr lang="en-US" altLang="zh-CN" dirty="0"/>
              <a:t>)</a:t>
            </a:r>
            <a:br>
              <a:rPr lang="en-US" altLang="zh-CN" dirty="0"/>
            </a:br>
            <a:br>
              <a:rPr lang="en-US" altLang="zh-CN" dirty="0"/>
            </a:br>
            <a:r>
              <a:rPr lang="en-US" altLang="zh-CN" dirty="0"/>
              <a:t>rows = [</a:t>
            </a:r>
            <a:r>
              <a:rPr lang="en-US" altLang="zh-CN" dirty="0">
                <a:solidFill>
                  <a:srgbClr val="067D17"/>
                </a:solidFill>
                <a:effectLst/>
              </a:rPr>
              <a:t>f'</a:t>
            </a:r>
            <a:r>
              <a:rPr lang="en-US" altLang="zh-CN" dirty="0">
                <a:solidFill>
                  <a:srgbClr val="0037A6"/>
                </a:solidFill>
                <a:effectLst/>
              </a:rPr>
              <a:t>{</a:t>
            </a:r>
            <a:r>
              <a:rPr lang="en-US" altLang="zh-CN" dirty="0"/>
              <a:t>x</a:t>
            </a:r>
            <a:r>
              <a:rPr lang="en-US" altLang="zh-CN" dirty="0">
                <a:solidFill>
                  <a:srgbClr val="0037A6"/>
                </a:solidFill>
                <a:effectLst/>
              </a:rPr>
              <a:t>}</a:t>
            </a:r>
            <a:r>
              <a:rPr lang="en-US" altLang="zh-CN" dirty="0">
                <a:solidFill>
                  <a:srgbClr val="067D17"/>
                </a:solidFill>
                <a:effectLst/>
              </a:rPr>
              <a:t> year' </a:t>
            </a:r>
            <a:r>
              <a:rPr lang="en-US" altLang="zh-CN" dirty="0">
                <a:solidFill>
                  <a:srgbClr val="0033B3"/>
                </a:solidFill>
                <a:effectLst/>
              </a:rPr>
              <a:t>for </a:t>
            </a:r>
            <a:r>
              <a:rPr lang="en-US" altLang="zh-CN" dirty="0"/>
              <a:t>x </a:t>
            </a:r>
            <a:r>
              <a:rPr lang="en-US" altLang="zh-CN" dirty="0">
                <a:solidFill>
                  <a:srgbClr val="0033B3"/>
                </a:solidFill>
                <a:effectLst/>
              </a:rPr>
              <a:t>in </a:t>
            </a:r>
            <a:r>
              <a:rPr lang="en-US" altLang="zh-CN" dirty="0"/>
              <a:t>(</a:t>
            </a:r>
            <a:r>
              <a:rPr lang="en-US" altLang="zh-CN" dirty="0">
                <a:solidFill>
                  <a:srgbClr val="1750EB"/>
                </a:solidFill>
                <a:effectLst/>
              </a:rPr>
              <a:t>100</a:t>
            </a:r>
            <a:r>
              <a:rPr lang="en-US" altLang="zh-CN" dirty="0"/>
              <a:t>, </a:t>
            </a:r>
            <a:r>
              <a:rPr lang="en-US" altLang="zh-CN" dirty="0">
                <a:solidFill>
                  <a:srgbClr val="1750EB"/>
                </a:solidFill>
                <a:effectLst/>
              </a:rPr>
              <a:t>50</a:t>
            </a:r>
            <a:r>
              <a:rPr lang="en-US" altLang="zh-CN" dirty="0"/>
              <a:t>, </a:t>
            </a:r>
            <a:r>
              <a:rPr lang="en-US" altLang="zh-CN" dirty="0">
                <a:solidFill>
                  <a:srgbClr val="1750EB"/>
                </a:solidFill>
                <a:effectLst/>
              </a:rPr>
              <a:t>20</a:t>
            </a:r>
            <a:r>
              <a:rPr lang="en-US" altLang="zh-CN" dirty="0"/>
              <a:t>, </a:t>
            </a:r>
            <a:r>
              <a:rPr lang="en-US" altLang="zh-CN" dirty="0">
                <a:solidFill>
                  <a:srgbClr val="1750EB"/>
                </a:solidFill>
                <a:effectLst/>
              </a:rPr>
              <a:t>10</a:t>
            </a:r>
            <a:r>
              <a:rPr lang="en-US" altLang="zh-CN" dirty="0"/>
              <a:t>, </a:t>
            </a:r>
            <a:r>
              <a:rPr lang="en-US" altLang="zh-CN" dirty="0">
                <a:solidFill>
                  <a:srgbClr val="1750EB"/>
                </a:solidFill>
                <a:effectLst/>
              </a:rPr>
              <a:t>5</a:t>
            </a:r>
            <a:r>
              <a:rPr lang="en-US" altLang="zh-CN" dirty="0"/>
              <a:t>)]</a:t>
            </a:r>
            <a:br>
              <a:rPr lang="en-US" altLang="zh-CN" dirty="0"/>
            </a:br>
            <a:r>
              <a:rPr lang="en-US" altLang="zh-CN" dirty="0" err="1"/>
              <a:t>df</a:t>
            </a:r>
            <a:r>
              <a:rPr lang="en-US" altLang="zh-CN" dirty="0"/>
              <a:t> = </a:t>
            </a:r>
            <a:r>
              <a:rPr lang="en-US" altLang="zh-CN" dirty="0" err="1"/>
              <a:t>pd.DataFrame</a:t>
            </a:r>
            <a:r>
              <a:rPr lang="en-US" altLang="zh-CN" dirty="0"/>
              <a:t>(data, </a:t>
            </a:r>
            <a:r>
              <a:rPr lang="en-US" altLang="zh-CN" dirty="0">
                <a:solidFill>
                  <a:srgbClr val="660099"/>
                </a:solidFill>
                <a:effectLst/>
              </a:rPr>
              <a:t>columns</a:t>
            </a:r>
            <a:r>
              <a:rPr lang="en-US" altLang="zh-CN" dirty="0"/>
              <a:t>=(</a:t>
            </a:r>
            <a:r>
              <a:rPr lang="en-US" altLang="zh-CN" dirty="0">
                <a:solidFill>
                  <a:srgbClr val="067D17"/>
                </a:solidFill>
                <a:effectLst/>
              </a:rPr>
              <a:t>'Freeze'</a:t>
            </a:r>
            <a:r>
              <a:rPr lang="en-US" altLang="zh-CN" dirty="0"/>
              <a:t>, </a:t>
            </a:r>
            <a:r>
              <a:rPr lang="en-US" altLang="zh-CN" dirty="0">
                <a:solidFill>
                  <a:srgbClr val="067D17"/>
                </a:solidFill>
                <a:effectLst/>
              </a:rPr>
              <a:t>'Wind'</a:t>
            </a:r>
            <a:r>
              <a:rPr lang="en-US" altLang="zh-CN" dirty="0"/>
              <a:t>, </a:t>
            </a:r>
            <a:r>
              <a:rPr lang="en-US" altLang="zh-CN" dirty="0">
                <a:solidFill>
                  <a:srgbClr val="067D17"/>
                </a:solidFill>
                <a:effectLst/>
              </a:rPr>
              <a:t>'Flood'</a:t>
            </a:r>
            <a:r>
              <a:rPr lang="en-US" altLang="zh-CN" dirty="0"/>
              <a:t>, </a:t>
            </a:r>
            <a:r>
              <a:rPr lang="en-US" altLang="zh-CN" dirty="0">
                <a:solidFill>
                  <a:srgbClr val="067D17"/>
                </a:solidFill>
                <a:effectLst/>
              </a:rPr>
              <a:t>'Quake'</a:t>
            </a:r>
            <a:r>
              <a:rPr lang="en-US" altLang="zh-CN" dirty="0"/>
              <a:t>, </a:t>
            </a:r>
            <a:r>
              <a:rPr lang="en-US" altLang="zh-CN" dirty="0">
                <a:solidFill>
                  <a:srgbClr val="067D17"/>
                </a:solidFill>
                <a:effectLst/>
              </a:rPr>
              <a:t>'Hail'</a:t>
            </a:r>
            <a:r>
              <a:rPr lang="en-US" altLang="zh-CN" dirty="0"/>
              <a:t>),</a:t>
            </a:r>
            <a:br>
              <a:rPr lang="en-US" altLang="zh-CN" dirty="0"/>
            </a:br>
            <a:r>
              <a:rPr lang="en-US" altLang="zh-CN" dirty="0"/>
              <a:t>                  </a:t>
            </a:r>
            <a:r>
              <a:rPr lang="en-US" altLang="zh-CN" dirty="0">
                <a:solidFill>
                  <a:srgbClr val="660099"/>
                </a:solidFill>
                <a:effectLst/>
              </a:rPr>
              <a:t>index</a:t>
            </a:r>
            <a:r>
              <a:rPr lang="en-US" altLang="zh-CN" dirty="0"/>
              <a:t>=rows)</a:t>
            </a:r>
            <a:br>
              <a:rPr lang="en-US" altLang="zh-CN" dirty="0"/>
            </a:br>
            <a:r>
              <a:rPr lang="en-US" altLang="zh-CN" dirty="0">
                <a:solidFill>
                  <a:srgbClr val="000080"/>
                </a:solidFill>
                <a:effectLst/>
              </a:rPr>
              <a:t>print</a:t>
            </a:r>
            <a:r>
              <a:rPr lang="en-US" altLang="zh-CN" dirty="0"/>
              <a:t>(</a:t>
            </a:r>
            <a:r>
              <a:rPr lang="en-US" altLang="zh-CN" dirty="0" err="1"/>
              <a:t>df</a:t>
            </a:r>
            <a:r>
              <a:rPr lang="en-US" altLang="zh-CN" dirty="0"/>
              <a:t>)</a:t>
            </a:r>
            <a:br>
              <a:rPr lang="en-US" altLang="zh-CN" dirty="0"/>
            </a:br>
            <a:br>
              <a:rPr lang="en-US" altLang="zh-CN" dirty="0"/>
            </a:br>
            <a:r>
              <a:rPr lang="en-US" altLang="zh-CN" dirty="0" err="1"/>
              <a:t>df.plot</a:t>
            </a:r>
            <a:r>
              <a:rPr lang="en-US" altLang="zh-CN" dirty="0"/>
              <a:t>(</a:t>
            </a:r>
            <a:r>
              <a:rPr lang="en-US" altLang="zh-CN" dirty="0">
                <a:solidFill>
                  <a:srgbClr val="660099"/>
                </a:solidFill>
                <a:effectLst/>
              </a:rPr>
              <a:t>kind</a:t>
            </a:r>
            <a:r>
              <a:rPr lang="en-US" altLang="zh-CN" dirty="0"/>
              <a:t>=</a:t>
            </a:r>
            <a:r>
              <a:rPr lang="en-US" altLang="zh-CN" dirty="0">
                <a:solidFill>
                  <a:srgbClr val="067D17"/>
                </a:solidFill>
                <a:effectLst/>
              </a:rPr>
              <a:t>'bar'</a:t>
            </a:r>
            <a:r>
              <a:rPr lang="en-US" altLang="zh-CN" dirty="0"/>
              <a:t>, </a:t>
            </a:r>
            <a:r>
              <a:rPr lang="en-US" altLang="zh-CN" dirty="0">
                <a:solidFill>
                  <a:srgbClr val="660099"/>
                </a:solidFill>
                <a:effectLst/>
              </a:rPr>
              <a:t>grid</a:t>
            </a:r>
            <a:r>
              <a:rPr lang="en-US" altLang="zh-CN" dirty="0"/>
              <a:t>=</a:t>
            </a:r>
            <a:r>
              <a:rPr lang="en-US" altLang="zh-CN" dirty="0">
                <a:solidFill>
                  <a:srgbClr val="0033B3"/>
                </a:solidFill>
                <a:effectLst/>
              </a:rPr>
              <a:t>True</a:t>
            </a:r>
            <a:r>
              <a:rPr lang="en-US" altLang="zh-CN" dirty="0"/>
              <a:t>, </a:t>
            </a:r>
            <a:r>
              <a:rPr lang="en-US" altLang="zh-CN" dirty="0">
                <a:solidFill>
                  <a:srgbClr val="660099"/>
                </a:solidFill>
                <a:effectLst/>
              </a:rPr>
              <a:t>colormap</a:t>
            </a:r>
            <a:r>
              <a:rPr lang="en-US" altLang="zh-CN" dirty="0"/>
              <a:t>=</a:t>
            </a:r>
            <a:r>
              <a:rPr lang="en-US" altLang="zh-CN" dirty="0">
                <a:solidFill>
                  <a:srgbClr val="067D17"/>
                </a:solidFill>
                <a:effectLst/>
              </a:rPr>
              <a:t>'</a:t>
            </a:r>
            <a:r>
              <a:rPr lang="en-US" altLang="zh-CN" dirty="0" err="1">
                <a:solidFill>
                  <a:srgbClr val="067D17"/>
                </a:solidFill>
                <a:effectLst/>
              </a:rPr>
              <a:t>Blues_r'</a:t>
            </a:r>
            <a:r>
              <a:rPr lang="en-US" altLang="zh-CN" dirty="0" err="1"/>
              <a:t>,</a:t>
            </a:r>
            <a:r>
              <a:rPr lang="en-US" altLang="zh-CN" dirty="0" err="1">
                <a:solidFill>
                  <a:srgbClr val="660099"/>
                </a:solidFill>
                <a:effectLst/>
              </a:rPr>
              <a:t>stacked</a:t>
            </a:r>
            <a:r>
              <a:rPr lang="en-US" altLang="zh-CN" dirty="0"/>
              <a:t>=</a:t>
            </a:r>
            <a:r>
              <a:rPr lang="en-US" altLang="zh-CN" dirty="0">
                <a:solidFill>
                  <a:srgbClr val="0033B3"/>
                </a:solidFill>
                <a:effectLst/>
              </a:rPr>
              <a:t>True</a:t>
            </a:r>
            <a:r>
              <a:rPr lang="en-US" altLang="zh-CN" dirty="0"/>
              <a:t>, </a:t>
            </a:r>
            <a:r>
              <a:rPr lang="en-US" altLang="zh-CN" dirty="0" err="1">
                <a:solidFill>
                  <a:srgbClr val="660099"/>
                </a:solidFill>
                <a:effectLst/>
              </a:rPr>
              <a:t>edgecolor</a:t>
            </a:r>
            <a:r>
              <a:rPr lang="en-US" altLang="zh-CN" dirty="0"/>
              <a:t>=</a:t>
            </a:r>
            <a:r>
              <a:rPr lang="en-US" altLang="zh-CN" dirty="0">
                <a:solidFill>
                  <a:srgbClr val="067D17"/>
                </a:solidFill>
                <a:effectLst/>
              </a:rPr>
              <a:t>'black'</a:t>
            </a:r>
            <a:r>
              <a:rPr lang="en-US" altLang="zh-CN" dirty="0"/>
              <a:t>, </a:t>
            </a:r>
            <a:r>
              <a:rPr lang="en-US" altLang="zh-CN" dirty="0">
                <a:solidFill>
                  <a:srgbClr val="660099"/>
                </a:solidFill>
                <a:effectLst/>
              </a:rPr>
              <a:t>rot</a:t>
            </a:r>
            <a:r>
              <a:rPr lang="en-US" altLang="zh-CN" dirty="0"/>
              <a:t>=</a:t>
            </a:r>
            <a:r>
              <a:rPr lang="en-US" altLang="zh-CN" dirty="0">
                <a:solidFill>
                  <a:srgbClr val="1750EB"/>
                </a:solidFill>
                <a:effectLst/>
              </a:rPr>
              <a:t>0</a:t>
            </a:r>
            <a:r>
              <a:rPr lang="en-US" altLang="zh-CN" dirty="0"/>
              <a:t>)</a:t>
            </a:r>
            <a:br>
              <a:rPr lang="en-US" altLang="zh-CN" dirty="0"/>
            </a:br>
            <a:br>
              <a:rPr lang="en-US" altLang="zh-CN" dirty="0"/>
            </a:br>
            <a:r>
              <a:rPr lang="en-US" altLang="zh-CN" dirty="0" err="1"/>
              <a:t>plt.table</a:t>
            </a:r>
            <a:r>
              <a:rPr lang="en-US" altLang="zh-CN" dirty="0"/>
              <a:t>(</a:t>
            </a:r>
            <a:r>
              <a:rPr lang="en-US" altLang="zh-CN" dirty="0" err="1">
                <a:solidFill>
                  <a:srgbClr val="660099"/>
                </a:solidFill>
                <a:effectLst/>
              </a:rPr>
              <a:t>cellText</a:t>
            </a:r>
            <a:r>
              <a:rPr lang="en-US" altLang="zh-CN" dirty="0"/>
              <a:t>=data,</a:t>
            </a:r>
            <a:br>
              <a:rPr lang="en-US" altLang="zh-CN" dirty="0"/>
            </a:br>
            <a:r>
              <a:rPr lang="en-US" altLang="zh-CN" dirty="0"/>
              <a:t>          </a:t>
            </a:r>
            <a:r>
              <a:rPr lang="en-US" altLang="zh-CN" dirty="0" err="1">
                <a:solidFill>
                  <a:srgbClr val="660099"/>
                </a:solidFill>
                <a:effectLst/>
              </a:rPr>
              <a:t>cellLoc</a:t>
            </a:r>
            <a:r>
              <a:rPr lang="en-US" altLang="zh-CN" dirty="0"/>
              <a:t>=</a:t>
            </a:r>
            <a:r>
              <a:rPr lang="en-US" altLang="zh-CN" dirty="0">
                <a:solidFill>
                  <a:srgbClr val="067D17"/>
                </a:solidFill>
                <a:effectLst/>
              </a:rPr>
              <a:t>'center'</a:t>
            </a:r>
            <a:r>
              <a:rPr lang="en-US" altLang="zh-CN" dirty="0"/>
              <a:t>,</a:t>
            </a:r>
            <a:br>
              <a:rPr lang="en-US" altLang="zh-CN" dirty="0"/>
            </a:br>
            <a:r>
              <a:rPr lang="en-US" altLang="zh-CN" dirty="0"/>
              <a:t>          </a:t>
            </a:r>
            <a:r>
              <a:rPr lang="en-US" altLang="zh-CN" dirty="0" err="1">
                <a:solidFill>
                  <a:srgbClr val="660099"/>
                </a:solidFill>
                <a:effectLst/>
              </a:rPr>
              <a:t>cellColours</a:t>
            </a:r>
            <a:r>
              <a:rPr lang="en-US" altLang="zh-CN" dirty="0"/>
              <a:t>=</a:t>
            </a:r>
            <a:r>
              <a:rPr lang="en-US" altLang="zh-CN" dirty="0">
                <a:solidFill>
                  <a:srgbClr val="0033B3"/>
                </a:solidFill>
                <a:effectLst/>
              </a:rPr>
              <a:t>None</a:t>
            </a:r>
            <a:r>
              <a:rPr lang="en-US" altLang="zh-CN" dirty="0"/>
              <a:t>,</a:t>
            </a:r>
            <a:br>
              <a:rPr lang="en-US" altLang="zh-CN" dirty="0"/>
            </a:br>
            <a:r>
              <a:rPr lang="en-US" altLang="zh-CN" dirty="0"/>
              <a:t>          </a:t>
            </a:r>
            <a:r>
              <a:rPr lang="en-US" altLang="zh-CN" dirty="0" err="1">
                <a:solidFill>
                  <a:srgbClr val="660099"/>
                </a:solidFill>
                <a:effectLst/>
              </a:rPr>
              <a:t>rowLabels</a:t>
            </a:r>
            <a:r>
              <a:rPr lang="en-US" altLang="zh-CN" dirty="0"/>
              <a:t>=rows,</a:t>
            </a:r>
            <a:br>
              <a:rPr lang="en-US" altLang="zh-CN" dirty="0"/>
            </a:br>
            <a:r>
              <a:rPr lang="en-US" altLang="zh-CN" dirty="0"/>
              <a:t>          </a:t>
            </a:r>
            <a:r>
              <a:rPr lang="en-US" altLang="zh-CN" dirty="0" err="1">
                <a:solidFill>
                  <a:srgbClr val="660099"/>
                </a:solidFill>
                <a:effectLst/>
              </a:rPr>
              <a:t>rowColours</a:t>
            </a:r>
            <a:r>
              <a:rPr lang="en-US" altLang="zh-CN" dirty="0"/>
              <a:t>=</a:t>
            </a:r>
            <a:r>
              <a:rPr lang="en-US" altLang="zh-CN" dirty="0" err="1"/>
              <a:t>plt.cm.BuPu</a:t>
            </a:r>
            <a:r>
              <a:rPr lang="en-US" altLang="zh-CN" dirty="0"/>
              <a:t>(</a:t>
            </a:r>
            <a:r>
              <a:rPr lang="en-US" altLang="zh-CN" dirty="0" err="1"/>
              <a:t>np.linspace</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0.5</a:t>
            </a:r>
            <a:r>
              <a:rPr lang="en-US" altLang="zh-CN" dirty="0"/>
              <a:t>,</a:t>
            </a:r>
            <a:r>
              <a:rPr lang="en-US" altLang="zh-CN" dirty="0">
                <a:solidFill>
                  <a:srgbClr val="1750EB"/>
                </a:solidFill>
                <a:effectLst/>
              </a:rPr>
              <a:t>5</a:t>
            </a:r>
            <a:r>
              <a:rPr lang="en-US" altLang="zh-CN" dirty="0"/>
              <a:t>))[::-</a:t>
            </a:r>
            <a:r>
              <a:rPr lang="en-US" altLang="zh-CN" dirty="0">
                <a:solidFill>
                  <a:srgbClr val="1750EB"/>
                </a:solidFill>
                <a:effectLst/>
              </a:rPr>
              <a:t>1</a:t>
            </a:r>
            <a:r>
              <a:rPr lang="en-US" altLang="zh-CN" dirty="0"/>
              <a:t>],  </a:t>
            </a:r>
            <a:r>
              <a:rPr lang="en-US" altLang="zh-CN" i="1" dirty="0">
                <a:solidFill>
                  <a:srgbClr val="8C8C8C"/>
                </a:solidFill>
                <a:effectLst/>
              </a:rPr>
              <a:t># </a:t>
            </a:r>
            <a:r>
              <a:rPr lang="en-US" altLang="zh-CN" i="1" dirty="0" err="1">
                <a:solidFill>
                  <a:srgbClr val="8C8C8C"/>
                </a:solidFill>
                <a:effectLst/>
              </a:rPr>
              <a:t>BuPu</a:t>
            </a:r>
            <a:r>
              <a:rPr lang="zh-CN" altLang="en-US" i="1" dirty="0">
                <a:solidFill>
                  <a:srgbClr val="8C8C8C"/>
                </a:solidFill>
                <a:effectLst/>
                <a:latin typeface="宋体" panose="02010600030101010101" pitchFamily="2" charset="-122"/>
                <a:ea typeface="宋体" panose="02010600030101010101" pitchFamily="2" charset="-122"/>
              </a:rPr>
              <a:t>可替换成其他</a:t>
            </a:r>
            <a:r>
              <a:rPr lang="en-US" altLang="zh-CN" i="1" dirty="0">
                <a:solidFill>
                  <a:srgbClr val="8C8C8C"/>
                </a:solidFill>
                <a:effectLst/>
              </a:rPr>
              <a:t>colormap</a:t>
            </a:r>
            <a:br>
              <a:rPr lang="en-US" altLang="zh-CN" i="1" dirty="0">
                <a:solidFill>
                  <a:srgbClr val="8C8C8C"/>
                </a:solidFill>
                <a:effectLst/>
              </a:rPr>
            </a:br>
            <a:r>
              <a:rPr lang="en-US" altLang="zh-CN" i="1" dirty="0">
                <a:solidFill>
                  <a:srgbClr val="8C8C8C"/>
                </a:solidFill>
                <a:effectLst/>
              </a:rPr>
              <a:t>          </a:t>
            </a:r>
            <a:r>
              <a:rPr lang="en-US" altLang="zh-CN" dirty="0" err="1">
                <a:solidFill>
                  <a:srgbClr val="660099"/>
                </a:solidFill>
                <a:effectLst/>
              </a:rPr>
              <a:t>colLabels</a:t>
            </a:r>
            <a:r>
              <a:rPr lang="en-US" altLang="zh-CN" dirty="0"/>
              <a:t>=columns,</a:t>
            </a:r>
            <a:br>
              <a:rPr lang="en-US" altLang="zh-CN" dirty="0"/>
            </a:br>
            <a:r>
              <a:rPr lang="en-US" altLang="zh-CN" dirty="0"/>
              <a:t>          </a:t>
            </a:r>
            <a:r>
              <a:rPr lang="en-US" altLang="zh-CN" dirty="0" err="1">
                <a:solidFill>
                  <a:srgbClr val="660099"/>
                </a:solidFill>
                <a:effectLst/>
              </a:rPr>
              <a:t>colColours</a:t>
            </a:r>
            <a:r>
              <a:rPr lang="en-US" altLang="zh-CN" dirty="0"/>
              <a:t>=</a:t>
            </a:r>
            <a:r>
              <a:rPr lang="en-US" altLang="zh-CN" dirty="0" err="1"/>
              <a:t>plt.cm.Reds</a:t>
            </a:r>
            <a:r>
              <a:rPr lang="en-US" altLang="zh-CN" dirty="0"/>
              <a:t>(</a:t>
            </a:r>
            <a:r>
              <a:rPr lang="en-US" altLang="zh-CN" dirty="0" err="1"/>
              <a:t>np.linspace</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0.5</a:t>
            </a:r>
            <a:r>
              <a:rPr lang="en-US" altLang="zh-CN" dirty="0"/>
              <a:t>,</a:t>
            </a:r>
            <a:r>
              <a:rPr lang="en-US" altLang="zh-CN" dirty="0">
                <a:solidFill>
                  <a:srgbClr val="1750EB"/>
                </a:solidFill>
                <a:effectLst/>
              </a:rPr>
              <a:t>5</a:t>
            </a:r>
            <a:r>
              <a:rPr lang="en-US" altLang="zh-CN" dirty="0"/>
              <a:t>))[::-</a:t>
            </a:r>
            <a:r>
              <a:rPr lang="en-US" altLang="zh-CN" dirty="0">
                <a:solidFill>
                  <a:srgbClr val="1750EB"/>
                </a:solidFill>
                <a:effectLst/>
              </a:rPr>
              <a:t>1</a:t>
            </a:r>
            <a:r>
              <a:rPr lang="en-US" altLang="zh-CN" dirty="0"/>
              <a:t>],</a:t>
            </a:r>
            <a:br>
              <a:rPr lang="en-US" altLang="zh-CN" dirty="0"/>
            </a:br>
            <a:r>
              <a:rPr lang="en-US" altLang="zh-CN" dirty="0"/>
              <a:t>          </a:t>
            </a:r>
            <a:r>
              <a:rPr lang="en-US" altLang="zh-CN" dirty="0" err="1">
                <a:solidFill>
                  <a:srgbClr val="660099"/>
                </a:solidFill>
                <a:effectLst/>
              </a:rPr>
              <a:t>rowLoc</a:t>
            </a:r>
            <a:r>
              <a:rPr lang="en-US" altLang="zh-CN" dirty="0"/>
              <a:t>=</a:t>
            </a:r>
            <a:r>
              <a:rPr lang="en-US" altLang="zh-CN" dirty="0">
                <a:solidFill>
                  <a:srgbClr val="067D17"/>
                </a:solidFill>
                <a:effectLst/>
              </a:rPr>
              <a:t>'right'</a:t>
            </a:r>
            <a:r>
              <a:rPr lang="en-US" altLang="zh-CN" dirty="0"/>
              <a:t>,</a:t>
            </a:r>
            <a:br>
              <a:rPr lang="en-US" altLang="zh-CN" dirty="0"/>
            </a:br>
            <a:r>
              <a:rPr lang="en-US" altLang="zh-CN" dirty="0"/>
              <a:t>          </a:t>
            </a:r>
            <a:r>
              <a:rPr lang="en-US" altLang="zh-CN" dirty="0">
                <a:solidFill>
                  <a:srgbClr val="660099"/>
                </a:solidFill>
                <a:effectLst/>
              </a:rPr>
              <a:t>loc</a:t>
            </a:r>
            <a:r>
              <a:rPr lang="en-US" altLang="zh-CN" dirty="0"/>
              <a:t>=</a:t>
            </a:r>
            <a:r>
              <a:rPr lang="en-US" altLang="zh-CN" dirty="0">
                <a:solidFill>
                  <a:srgbClr val="067D17"/>
                </a:solidFill>
                <a:effectLst/>
              </a:rPr>
              <a:t>'bottom'</a:t>
            </a:r>
            <a:r>
              <a:rPr lang="en-US" altLang="zh-CN" dirty="0"/>
              <a:t>)</a:t>
            </a:r>
            <a:br>
              <a:rPr lang="en-US" altLang="zh-CN" dirty="0"/>
            </a:br>
            <a:br>
              <a:rPr lang="en-US" altLang="zh-CN" dirty="0"/>
            </a:br>
            <a:r>
              <a:rPr lang="en-US" altLang="zh-CN" i="1" dirty="0">
                <a:solidFill>
                  <a:srgbClr val="8C8C8C"/>
                </a:solidFill>
                <a:effectLst/>
              </a:rPr>
              <a:t># </a:t>
            </a:r>
            <a:r>
              <a:rPr lang="en-US" altLang="zh-CN" i="1" dirty="0" err="1">
                <a:solidFill>
                  <a:srgbClr val="8C8C8C"/>
                </a:solidFill>
                <a:effectLst/>
              </a:rPr>
              <a:t>cellText</a:t>
            </a:r>
            <a:r>
              <a:rPr lang="zh-CN" altLang="en-US" i="1" dirty="0">
                <a:solidFill>
                  <a:srgbClr val="8C8C8C"/>
                </a:solidFill>
                <a:effectLst/>
                <a:latin typeface="宋体" panose="02010600030101010101" pitchFamily="2" charset="-122"/>
                <a:ea typeface="宋体" panose="02010600030101010101" pitchFamily="2" charset="-122"/>
              </a:rPr>
              <a:t>：表格文本</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en-US" altLang="zh-CN" i="1" dirty="0" err="1">
                <a:solidFill>
                  <a:srgbClr val="8C8C8C"/>
                </a:solidFill>
                <a:effectLst/>
              </a:rPr>
              <a:t>cellLoc</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cell</a:t>
            </a:r>
            <a:r>
              <a:rPr lang="zh-CN" altLang="en-US" i="1" dirty="0">
                <a:solidFill>
                  <a:srgbClr val="8C8C8C"/>
                </a:solidFill>
                <a:effectLst/>
                <a:latin typeface="宋体" panose="02010600030101010101" pitchFamily="2" charset="-122"/>
                <a:ea typeface="宋体" panose="02010600030101010101" pitchFamily="2" charset="-122"/>
              </a:rPr>
              <a:t>内文本对齐位置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en-US" altLang="zh-CN" i="1" dirty="0" err="1">
                <a:solidFill>
                  <a:srgbClr val="8C8C8C"/>
                </a:solidFill>
                <a:effectLst/>
              </a:rPr>
              <a:t>rowLabels</a:t>
            </a:r>
            <a:r>
              <a:rPr lang="zh-CN" altLang="en-US" i="1" dirty="0">
                <a:solidFill>
                  <a:srgbClr val="8C8C8C"/>
                </a:solidFill>
                <a:effectLst/>
                <a:latin typeface="宋体" panose="02010600030101010101" pitchFamily="2" charset="-122"/>
                <a:ea typeface="宋体" panose="02010600030101010101" pitchFamily="2" charset="-122"/>
              </a:rPr>
              <a:t>：行标签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en-US" altLang="zh-CN" i="1" dirty="0" err="1">
                <a:solidFill>
                  <a:srgbClr val="8C8C8C"/>
                </a:solidFill>
                <a:effectLst/>
              </a:rPr>
              <a:t>colLabels</a:t>
            </a:r>
            <a:r>
              <a:rPr lang="zh-CN" altLang="en-US" i="1" dirty="0">
                <a:solidFill>
                  <a:srgbClr val="8C8C8C"/>
                </a:solidFill>
                <a:effectLst/>
                <a:latin typeface="宋体" panose="02010600030101010101" pitchFamily="2" charset="-122"/>
                <a:ea typeface="宋体" panose="02010600030101010101" pitchFamily="2" charset="-122"/>
              </a:rPr>
              <a:t>：列标签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en-US" altLang="zh-CN" i="1" dirty="0" err="1">
                <a:solidFill>
                  <a:srgbClr val="8C8C8C"/>
                </a:solidFill>
                <a:effectLst/>
              </a:rPr>
              <a:t>rowLoc</a:t>
            </a:r>
            <a:r>
              <a:rPr lang="zh-CN" altLang="en-US" i="1" dirty="0">
                <a:solidFill>
                  <a:srgbClr val="8C8C8C"/>
                </a:solidFill>
                <a:effectLst/>
                <a:latin typeface="宋体" panose="02010600030101010101" pitchFamily="2" charset="-122"/>
                <a:ea typeface="宋体" panose="02010600030101010101" pitchFamily="2" charset="-122"/>
              </a:rPr>
              <a:t>：行标签对齐位置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loc</a:t>
            </a:r>
            <a:r>
              <a:rPr lang="zh-CN" altLang="en-US" i="1" dirty="0">
                <a:solidFill>
                  <a:srgbClr val="8C8C8C"/>
                </a:solidFill>
                <a:effectLst/>
                <a:latin typeface="宋体" panose="02010600030101010101" pitchFamily="2" charset="-122"/>
                <a:ea typeface="宋体" panose="02010600030101010101" pitchFamily="2" charset="-122"/>
              </a:rPr>
              <a:t>：表格位置</a:t>
            </a:r>
            <a:r>
              <a:rPr lang="zh-CN" altLang="en-US" i="1" dirty="0">
                <a:solidFill>
                  <a:srgbClr val="8C8C8C"/>
                </a:solidFill>
                <a:effectLst/>
              </a:rPr>
              <a:t> → </a:t>
            </a:r>
            <a:r>
              <a:rPr lang="en-US" altLang="zh-CN" i="1" dirty="0">
                <a:solidFill>
                  <a:srgbClr val="8C8C8C"/>
                </a:solidFill>
                <a:effectLst/>
              </a:rPr>
              <a:t>left</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right</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top</a:t>
            </a:r>
            <a:r>
              <a:rPr lang="zh-CN" altLang="en-US" i="1" dirty="0">
                <a:solidFill>
                  <a:srgbClr val="8C8C8C"/>
                </a:solidFill>
                <a:effectLst/>
                <a:latin typeface="宋体" panose="02010600030101010101" pitchFamily="2" charset="-122"/>
                <a:ea typeface="宋体" panose="02010600030101010101" pitchFamily="2" charset="-122"/>
              </a:rPr>
              <a:t>，</a:t>
            </a:r>
            <a:r>
              <a:rPr lang="en-US" altLang="zh-CN" i="1" dirty="0">
                <a:solidFill>
                  <a:srgbClr val="8C8C8C"/>
                </a:solidFill>
                <a:effectLst/>
              </a:rPr>
              <a:t>bottom</a:t>
            </a:r>
            <a:br>
              <a:rPr lang="en-US" altLang="zh-CN" i="1" dirty="0">
                <a:solidFill>
                  <a:srgbClr val="8C8C8C"/>
                </a:solidFill>
                <a:effectLst/>
              </a:rPr>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plt.xticks</a:t>
            </a:r>
            <a:r>
              <a:rPr lang="en-US" altLang="zh-CN" dirty="0"/>
              <a:t>([])</a:t>
            </a:r>
            <a:br>
              <a:rPr lang="en-US" altLang="zh-CN" dirty="0"/>
            </a:b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气象灾害损失</a:t>
            </a:r>
            <a:r>
              <a:rPr lang="en-US" altLang="zh-CN" dirty="0">
                <a:solidFill>
                  <a:srgbClr val="067D17"/>
                </a:solidFill>
                <a:effectLst/>
              </a:rPr>
              <a:t>'</a:t>
            </a:r>
            <a:r>
              <a:rPr lang="en-US" altLang="zh-CN" dirty="0"/>
              <a:t>)</a:t>
            </a:r>
            <a:br>
              <a:rPr lang="en-US" altLang="zh-CN" dirty="0"/>
            </a:br>
            <a:r>
              <a:rPr lang="en-US" altLang="zh-CN" dirty="0" err="1"/>
              <a:t>plt.show</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46</a:t>
            </a:fld>
            <a:endParaRPr lang="zh-CN" altLang="en-US"/>
          </a:p>
        </p:txBody>
      </p:sp>
    </p:spTree>
    <p:extLst>
      <p:ext uri="{BB962C8B-B14F-4D97-AF65-F5344CB8AC3E}">
        <p14:creationId xmlns:p14="http://schemas.microsoft.com/office/powerpoint/2010/main" val="668322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33B3"/>
                </a:solidFill>
                <a:effectLst/>
              </a:rPr>
              <a:t>import </a:t>
            </a:r>
            <a:r>
              <a:rPr lang="en-US" altLang="zh-CN" dirty="0"/>
              <a:t>pandas </a:t>
            </a:r>
            <a:r>
              <a:rPr lang="en-US" altLang="zh-CN" dirty="0">
                <a:solidFill>
                  <a:srgbClr val="0033B3"/>
                </a:solidFill>
                <a:effectLst/>
              </a:rPr>
              <a:t>as </a:t>
            </a:r>
            <a:r>
              <a:rPr lang="en-US" altLang="zh-CN" dirty="0"/>
              <a:t>pd</a:t>
            </a:r>
            <a:br>
              <a:rPr lang="en-US" altLang="zh-CN" dirty="0"/>
            </a:br>
            <a:r>
              <a:rPr lang="en-US" altLang="zh-CN" dirty="0">
                <a:solidFill>
                  <a:srgbClr val="0033B3"/>
                </a:solidFill>
                <a:effectLst/>
              </a:rPr>
              <a:t>import </a:t>
            </a:r>
            <a:r>
              <a:rPr lang="en-US" altLang="zh-CN" dirty="0" err="1"/>
              <a:t>numpy</a:t>
            </a:r>
            <a:r>
              <a:rPr lang="en-US" altLang="zh-CN" dirty="0"/>
              <a:t> </a:t>
            </a:r>
            <a:r>
              <a:rPr lang="en-US" altLang="zh-CN" dirty="0">
                <a:solidFill>
                  <a:srgbClr val="0033B3"/>
                </a:solidFill>
                <a:effectLst/>
              </a:rPr>
              <a:t>as </a:t>
            </a:r>
            <a:r>
              <a:rPr lang="en-US" altLang="zh-CN" dirty="0"/>
              <a:t>np</a:t>
            </a:r>
            <a:br>
              <a:rPr lang="en-US" altLang="zh-CN" dirty="0"/>
            </a:br>
            <a:r>
              <a:rPr lang="en-US" altLang="zh-CN" dirty="0">
                <a:solidFill>
                  <a:srgbClr val="0033B3"/>
                </a:solidFill>
                <a:effectLst/>
              </a:rPr>
              <a:t>from </a:t>
            </a:r>
            <a:r>
              <a:rPr lang="en-US" altLang="zh-CN" dirty="0"/>
              <a:t>pandas </a:t>
            </a:r>
            <a:r>
              <a:rPr lang="en-US" altLang="zh-CN" dirty="0">
                <a:solidFill>
                  <a:srgbClr val="0033B3"/>
                </a:solidFill>
                <a:effectLst/>
              </a:rPr>
              <a:t>import </a:t>
            </a:r>
            <a:r>
              <a:rPr lang="en-US" altLang="zh-CN" dirty="0"/>
              <a:t>Series, </a:t>
            </a:r>
            <a:r>
              <a:rPr lang="en-US" altLang="zh-CN" dirty="0" err="1"/>
              <a:t>DataFrame</a:t>
            </a:r>
            <a:br>
              <a:rPr lang="en-US" altLang="zh-CN" dirty="0"/>
            </a:br>
            <a:r>
              <a:rPr lang="en-US" altLang="zh-CN" dirty="0">
                <a:solidFill>
                  <a:srgbClr val="0033B3"/>
                </a:solidFill>
                <a:effectLst/>
              </a:rPr>
              <a:t>import </a:t>
            </a:r>
            <a:r>
              <a:rPr lang="en-US" altLang="zh-CN" dirty="0" err="1"/>
              <a:t>matplotlib.pyplot</a:t>
            </a:r>
            <a:r>
              <a:rPr lang="en-US" altLang="zh-CN" dirty="0"/>
              <a:t> </a:t>
            </a:r>
            <a:r>
              <a:rPr lang="en-US" altLang="zh-CN" dirty="0">
                <a:solidFill>
                  <a:srgbClr val="0033B3"/>
                </a:solidFill>
                <a:effectLst/>
              </a:rPr>
              <a:t>as </a:t>
            </a:r>
            <a:r>
              <a:rPr lang="en-US" altLang="zh-CN" dirty="0" err="1"/>
              <a:t>plt</a:t>
            </a:r>
            <a:br>
              <a:rPr lang="en-US" altLang="zh-CN" dirty="0"/>
            </a:br>
            <a:r>
              <a:rPr lang="en-US" altLang="zh-CN" dirty="0">
                <a:solidFill>
                  <a:srgbClr val="0033B3"/>
                </a:solidFill>
                <a:effectLst/>
              </a:rPr>
              <a:t>import </a:t>
            </a:r>
            <a:r>
              <a:rPr lang="en-US" altLang="zh-CN" dirty="0"/>
              <a:t>pinyin</a:t>
            </a:r>
            <a:br>
              <a:rPr lang="en-US" altLang="zh-CN" dirty="0"/>
            </a:br>
            <a:br>
              <a:rPr lang="en-US" altLang="zh-CN" dirty="0"/>
            </a:br>
            <a:r>
              <a:rPr lang="en-US" altLang="zh-CN" dirty="0" err="1"/>
              <a:t>plt.rcParams</a:t>
            </a:r>
            <a:r>
              <a:rPr lang="en-US" altLang="zh-CN" dirty="0"/>
              <a:t>[</a:t>
            </a:r>
            <a:r>
              <a:rPr lang="en-US" altLang="zh-CN" dirty="0">
                <a:solidFill>
                  <a:srgbClr val="067D17"/>
                </a:solidFill>
                <a:effectLst/>
              </a:rPr>
              <a:t>'</a:t>
            </a:r>
            <a:r>
              <a:rPr lang="en-US" altLang="zh-CN" dirty="0" err="1">
                <a:solidFill>
                  <a:srgbClr val="067D17"/>
                </a:solidFill>
                <a:effectLst/>
              </a:rPr>
              <a:t>font.sans</a:t>
            </a:r>
            <a:r>
              <a:rPr lang="en-US" altLang="zh-CN" dirty="0">
                <a:solidFill>
                  <a:srgbClr val="067D17"/>
                </a:solidFill>
                <a:effectLst/>
              </a:rPr>
              <a:t>-serif'</a:t>
            </a:r>
            <a:r>
              <a:rPr lang="en-US" altLang="zh-CN" dirty="0"/>
              <a:t>] = [</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用来正常显示中文标签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plt.rcParams</a:t>
            </a:r>
            <a:r>
              <a:rPr lang="en-US" altLang="zh-CN" dirty="0"/>
              <a:t>[</a:t>
            </a:r>
            <a:r>
              <a:rPr lang="en-US" altLang="zh-CN" dirty="0">
                <a:solidFill>
                  <a:srgbClr val="067D17"/>
                </a:solidFill>
                <a:effectLst/>
              </a:rPr>
              <a:t>'</a:t>
            </a:r>
            <a:r>
              <a:rPr lang="en-US" altLang="zh-CN" dirty="0" err="1">
                <a:solidFill>
                  <a:srgbClr val="067D17"/>
                </a:solidFill>
                <a:effectLst/>
              </a:rPr>
              <a:t>axes.unicode_minus</a:t>
            </a:r>
            <a:r>
              <a:rPr lang="en-US" altLang="zh-CN" dirty="0">
                <a:solidFill>
                  <a:srgbClr val="067D17"/>
                </a:solidFill>
                <a:effectLst/>
              </a:rPr>
              <a:t>'</a:t>
            </a:r>
            <a:r>
              <a:rPr lang="en-US" altLang="zh-CN" dirty="0"/>
              <a:t>]=</a:t>
            </a:r>
            <a:r>
              <a:rPr lang="en-US" altLang="zh-CN" dirty="0">
                <a:solidFill>
                  <a:srgbClr val="0033B3"/>
                </a:solidFill>
                <a:effectLst/>
              </a:rPr>
              <a:t>False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用来正常显示负号</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plt.rcParams</a:t>
            </a:r>
            <a:r>
              <a:rPr lang="en-US" altLang="zh-CN" dirty="0"/>
              <a:t>[</a:t>
            </a:r>
            <a:r>
              <a:rPr lang="en-US" altLang="zh-CN" dirty="0">
                <a:solidFill>
                  <a:srgbClr val="067D17"/>
                </a:solidFill>
                <a:effectLst/>
              </a:rPr>
              <a:t>'</a:t>
            </a:r>
            <a:r>
              <a:rPr lang="en-US" altLang="zh-CN" dirty="0" err="1">
                <a:solidFill>
                  <a:srgbClr val="067D17"/>
                </a:solidFill>
                <a:effectLst/>
              </a:rPr>
              <a:t>font.size</a:t>
            </a:r>
            <a:r>
              <a:rPr lang="en-US" altLang="zh-CN" dirty="0">
                <a:solidFill>
                  <a:srgbClr val="067D17"/>
                </a:solidFill>
                <a:effectLst/>
              </a:rPr>
              <a:t>'</a:t>
            </a:r>
            <a:r>
              <a:rPr lang="en-US" altLang="zh-CN" dirty="0"/>
              <a:t>] = </a:t>
            </a:r>
            <a:r>
              <a:rPr lang="en-US" altLang="zh-CN" dirty="0">
                <a:solidFill>
                  <a:srgbClr val="1750EB"/>
                </a:solidFill>
                <a:effectLst/>
              </a:rPr>
              <a:t>15</a:t>
            </a:r>
            <a:br>
              <a:rPr lang="en-US" altLang="zh-CN" dirty="0">
                <a:solidFill>
                  <a:srgbClr val="1750EB"/>
                </a:solidFill>
                <a:effectLst/>
              </a:rPr>
            </a:br>
            <a:r>
              <a:rPr lang="en-US" altLang="zh-CN" dirty="0" err="1"/>
              <a:t>plt.rcParams</a:t>
            </a:r>
            <a:r>
              <a:rPr lang="en-US" altLang="zh-CN" dirty="0"/>
              <a:t>[</a:t>
            </a:r>
            <a:r>
              <a:rPr lang="en-US" altLang="zh-CN" dirty="0">
                <a:solidFill>
                  <a:srgbClr val="067D17"/>
                </a:solidFill>
                <a:effectLst/>
              </a:rPr>
              <a:t>'</a:t>
            </a:r>
            <a:r>
              <a:rPr lang="en-US" altLang="zh-CN" dirty="0" err="1">
                <a:solidFill>
                  <a:srgbClr val="067D17"/>
                </a:solidFill>
                <a:effectLst/>
              </a:rPr>
              <a:t>font.family</a:t>
            </a:r>
            <a:r>
              <a:rPr lang="en-US" altLang="zh-CN" dirty="0">
                <a:solidFill>
                  <a:srgbClr val="067D17"/>
                </a:solidFill>
                <a:effectLst/>
              </a:rPr>
              <a:t>'</a:t>
            </a:r>
            <a:r>
              <a:rPr lang="en-US" altLang="zh-CN" dirty="0"/>
              <a:t>] = </a:t>
            </a:r>
            <a:r>
              <a:rPr lang="en-US" altLang="zh-CN" dirty="0">
                <a:solidFill>
                  <a:srgbClr val="067D17"/>
                </a:solidFill>
                <a:effectLst/>
              </a:rPr>
              <a:t>'</a:t>
            </a:r>
            <a:r>
              <a:rPr lang="en-US" altLang="zh-CN" dirty="0" err="1">
                <a:solidFill>
                  <a:srgbClr val="067D17"/>
                </a:solidFill>
                <a:effectLst/>
              </a:rPr>
              <a:t>SimHei</a:t>
            </a:r>
            <a:r>
              <a:rPr lang="en-US" altLang="zh-CN" dirty="0">
                <a:solidFill>
                  <a:srgbClr val="067D17"/>
                </a:solidFill>
                <a:effectLst/>
              </a:rPr>
              <a:t>'</a:t>
            </a:r>
            <a:br>
              <a:rPr lang="en-US" altLang="zh-CN" dirty="0">
                <a:solidFill>
                  <a:srgbClr val="067D17"/>
                </a:solidFill>
                <a:effectLst/>
              </a:rPr>
            </a:br>
            <a:r>
              <a:rPr lang="en-US" altLang="zh-CN" dirty="0" err="1"/>
              <a:t>cmap</a:t>
            </a:r>
            <a:r>
              <a:rPr lang="en-US" altLang="zh-CN" dirty="0"/>
              <a:t> = </a:t>
            </a:r>
            <a:r>
              <a:rPr lang="en-US" altLang="zh-CN" dirty="0" err="1"/>
              <a:t>plt.get_cmap</a:t>
            </a:r>
            <a:r>
              <a:rPr lang="en-US" altLang="zh-CN" dirty="0"/>
              <a:t>(</a:t>
            </a:r>
            <a:r>
              <a:rPr lang="en-US" altLang="zh-CN" dirty="0">
                <a:solidFill>
                  <a:srgbClr val="067D17"/>
                </a:solidFill>
                <a:effectLst/>
              </a:rPr>
              <a:t>"</a:t>
            </a:r>
            <a:r>
              <a:rPr lang="en-US" altLang="zh-CN" dirty="0" err="1">
                <a:solidFill>
                  <a:srgbClr val="067D17"/>
                </a:solidFill>
                <a:effectLst/>
              </a:rPr>
              <a:t>gnuplot</a:t>
            </a:r>
            <a:r>
              <a:rPr lang="en-US" altLang="zh-CN" dirty="0">
                <a:solidFill>
                  <a:srgbClr val="067D17"/>
                </a:solidFill>
                <a:effectLst/>
              </a:rPr>
              <a:t>"</a:t>
            </a:r>
            <a:r>
              <a:rPr lang="en-US" altLang="zh-CN" dirty="0"/>
              <a:t>)</a:t>
            </a:r>
            <a:br>
              <a:rPr lang="en-US" altLang="zh-CN" dirty="0"/>
            </a:br>
            <a:r>
              <a:rPr lang="en-US" altLang="zh-CN" dirty="0"/>
              <a:t>colors = [</a:t>
            </a:r>
            <a:r>
              <a:rPr lang="en-US" altLang="zh-CN" dirty="0" err="1"/>
              <a:t>cmap</a:t>
            </a:r>
            <a:r>
              <a:rPr lang="en-US" altLang="zh-CN" dirty="0"/>
              <a:t>(</a:t>
            </a:r>
            <a:r>
              <a:rPr lang="en-US" altLang="zh-CN" dirty="0" err="1"/>
              <a:t>i</a:t>
            </a:r>
            <a:r>
              <a:rPr lang="en-US" altLang="zh-CN" dirty="0"/>
              <a:t>) </a:t>
            </a:r>
            <a:r>
              <a:rPr lang="en-US" altLang="zh-CN" dirty="0">
                <a:solidFill>
                  <a:srgbClr val="0033B3"/>
                </a:solidFill>
                <a:effectLst/>
              </a:rPr>
              <a:t>for </a:t>
            </a:r>
            <a:r>
              <a:rPr lang="en-US" altLang="zh-CN" dirty="0" err="1"/>
              <a:t>i</a:t>
            </a:r>
            <a:r>
              <a:rPr lang="en-US" altLang="zh-CN" dirty="0"/>
              <a:t> </a:t>
            </a:r>
            <a:r>
              <a:rPr lang="en-US" altLang="zh-CN" dirty="0">
                <a:solidFill>
                  <a:srgbClr val="0033B3"/>
                </a:solidFill>
                <a:effectLst/>
              </a:rPr>
              <a:t>in </a:t>
            </a:r>
            <a:r>
              <a:rPr lang="en-US" altLang="zh-CN" dirty="0" err="1"/>
              <a:t>np.linspace</a:t>
            </a:r>
            <a:r>
              <a:rPr lang="en-US" altLang="zh-CN" dirty="0"/>
              <a:t>(</a:t>
            </a:r>
            <a:r>
              <a:rPr lang="en-US" altLang="zh-CN" dirty="0">
                <a:solidFill>
                  <a:srgbClr val="1750EB"/>
                </a:solidFill>
                <a:effectLst/>
              </a:rPr>
              <a:t>0</a:t>
            </a:r>
            <a:r>
              <a:rPr lang="en-US" altLang="zh-CN" dirty="0"/>
              <a:t>, </a:t>
            </a:r>
            <a:r>
              <a:rPr lang="en-US" altLang="zh-CN" dirty="0">
                <a:solidFill>
                  <a:srgbClr val="1750EB"/>
                </a:solidFill>
                <a:effectLst/>
              </a:rPr>
              <a:t>1</a:t>
            </a:r>
            <a:r>
              <a:rPr lang="en-US" altLang="zh-CN" dirty="0"/>
              <a:t>, </a:t>
            </a:r>
            <a:r>
              <a:rPr lang="en-US" altLang="zh-CN" dirty="0">
                <a:solidFill>
                  <a:srgbClr val="1750EB"/>
                </a:solidFill>
                <a:effectLst/>
              </a:rPr>
              <a:t>10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设置</a:t>
            </a:r>
            <a:r>
              <a:rPr lang="en-US" altLang="zh-CN" i="1" dirty="0">
                <a:solidFill>
                  <a:srgbClr val="8C8C8C"/>
                </a:solidFill>
                <a:effectLst/>
              </a:rPr>
              <a:t>10</a:t>
            </a:r>
            <a:r>
              <a:rPr lang="zh-CN" altLang="en-US" i="1" dirty="0">
                <a:solidFill>
                  <a:srgbClr val="8C8C8C"/>
                </a:solidFill>
                <a:effectLst/>
                <a:latin typeface="宋体" panose="02010600030101010101" pitchFamily="2" charset="-122"/>
                <a:ea typeface="宋体" panose="02010600030101010101" pitchFamily="2" charset="-122"/>
              </a:rPr>
              <a:t>个颜色</a:t>
            </a:r>
            <a:br>
              <a:rPr lang="zh-CN" altLang="en-US" i="1" dirty="0">
                <a:solidFill>
                  <a:srgbClr val="8C8C8C"/>
                </a:solidFill>
                <a:effectLst/>
                <a:latin typeface="宋体" panose="02010600030101010101" pitchFamily="2" charset="-122"/>
                <a:ea typeface="宋体" panose="02010600030101010101" pitchFamily="2" charset="-122"/>
              </a:rPr>
            </a:b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pd.set_option</a:t>
            </a:r>
            <a:r>
              <a:rPr lang="en-US" altLang="zh-CN" dirty="0"/>
              <a:t>(</a:t>
            </a:r>
            <a:r>
              <a:rPr lang="en-US" altLang="zh-CN" dirty="0">
                <a:solidFill>
                  <a:srgbClr val="067D17"/>
                </a:solidFill>
                <a:effectLst/>
              </a:rPr>
              <a:t>'</a:t>
            </a:r>
            <a:r>
              <a:rPr lang="en-US" altLang="zh-CN" dirty="0" err="1">
                <a:solidFill>
                  <a:srgbClr val="067D17"/>
                </a:solidFill>
                <a:effectLst/>
              </a:rPr>
              <a:t>display.max_columns</a:t>
            </a:r>
            <a:r>
              <a:rPr lang="en-US" altLang="zh-CN" dirty="0">
                <a:solidFill>
                  <a:srgbClr val="067D17"/>
                </a:solidFill>
                <a:effectLst/>
              </a:rPr>
              <a:t>'</a:t>
            </a:r>
            <a:r>
              <a:rPr lang="en-US" altLang="zh-CN" dirty="0"/>
              <a:t>, </a:t>
            </a:r>
            <a:r>
              <a:rPr lang="en-US" altLang="zh-CN" dirty="0">
                <a:solidFill>
                  <a:srgbClr val="0033B3"/>
                </a:solidFill>
                <a:effectLst/>
              </a:rPr>
              <a:t>None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显示所有列</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pd.set_option</a:t>
            </a:r>
            <a:r>
              <a:rPr lang="en-US" altLang="zh-CN" dirty="0"/>
              <a:t>(</a:t>
            </a:r>
            <a:r>
              <a:rPr lang="en-US" altLang="zh-CN" dirty="0">
                <a:solidFill>
                  <a:srgbClr val="067D17"/>
                </a:solidFill>
                <a:effectLst/>
              </a:rPr>
              <a:t>'</a:t>
            </a:r>
            <a:r>
              <a:rPr lang="en-US" altLang="zh-CN" dirty="0" err="1">
                <a:solidFill>
                  <a:srgbClr val="067D17"/>
                </a:solidFill>
                <a:effectLst/>
              </a:rPr>
              <a:t>display.max_rows</a:t>
            </a:r>
            <a:r>
              <a:rPr lang="en-US" altLang="zh-CN" dirty="0">
                <a:solidFill>
                  <a:srgbClr val="067D17"/>
                </a:solidFill>
                <a:effectLst/>
              </a:rPr>
              <a:t>'</a:t>
            </a:r>
            <a:r>
              <a:rPr lang="en-US" altLang="zh-CN" dirty="0"/>
              <a:t>, </a:t>
            </a:r>
            <a:r>
              <a:rPr lang="en-US" altLang="zh-CN" dirty="0">
                <a:solidFill>
                  <a:srgbClr val="0033B3"/>
                </a:solidFill>
                <a:effectLst/>
              </a:rPr>
              <a:t>None</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显示所有行</a:t>
            </a:r>
            <a:br>
              <a:rPr lang="zh-CN" altLang="en-US" i="1" dirty="0">
                <a:solidFill>
                  <a:srgbClr val="8C8C8C"/>
                </a:solidFill>
                <a:effectLst/>
                <a:latin typeface="宋体" panose="02010600030101010101" pitchFamily="2" charset="-122"/>
                <a:ea typeface="宋体" panose="02010600030101010101" pitchFamily="2" charset="-122"/>
              </a:rPr>
            </a:b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starbucks</a:t>
            </a:r>
            <a:r>
              <a:rPr lang="en-US" altLang="zh-CN" dirty="0"/>
              <a:t> = </a:t>
            </a:r>
            <a:r>
              <a:rPr lang="en-US" altLang="zh-CN" dirty="0" err="1"/>
              <a:t>pd.read_csv</a:t>
            </a:r>
            <a:r>
              <a:rPr lang="en-US" altLang="zh-CN" dirty="0"/>
              <a:t>(</a:t>
            </a:r>
            <a:r>
              <a:rPr lang="en-US" altLang="zh-CN" dirty="0">
                <a:solidFill>
                  <a:srgbClr val="067D17"/>
                </a:solidFill>
                <a:effectLst/>
              </a:rPr>
              <a:t>"directory.csv"</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读文件</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0080"/>
                </a:solidFill>
                <a:effectLst/>
              </a:rPr>
              <a:t>print</a:t>
            </a:r>
            <a:r>
              <a:rPr lang="en-US" altLang="zh-CN" dirty="0"/>
              <a:t>(</a:t>
            </a:r>
            <a:r>
              <a:rPr lang="en-US" altLang="zh-CN" dirty="0" err="1"/>
              <a:t>starbucks.head</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预览数据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star = </a:t>
            </a:r>
            <a:r>
              <a:rPr lang="en-US" altLang="zh-CN" dirty="0" err="1"/>
              <a:t>starbucks.dropna</a:t>
            </a:r>
            <a:r>
              <a:rPr lang="en-US" altLang="zh-CN" dirty="0"/>
              <a:t>(</a:t>
            </a:r>
            <a:r>
              <a:rPr lang="en-US" altLang="zh-CN" dirty="0">
                <a:solidFill>
                  <a:srgbClr val="660099"/>
                </a:solidFill>
                <a:effectLst/>
              </a:rPr>
              <a:t>how</a:t>
            </a:r>
            <a:r>
              <a:rPr lang="en-US" altLang="zh-CN" dirty="0"/>
              <a:t>=</a:t>
            </a:r>
            <a:r>
              <a:rPr lang="en-US" altLang="zh-CN" dirty="0">
                <a:solidFill>
                  <a:srgbClr val="067D17"/>
                </a:solidFill>
                <a:effectLst/>
              </a:rPr>
              <a:t>'</a:t>
            </a:r>
            <a:r>
              <a:rPr lang="en-US" altLang="zh-CN" dirty="0" err="1">
                <a:solidFill>
                  <a:srgbClr val="067D17"/>
                </a:solidFill>
                <a:effectLst/>
              </a:rPr>
              <a:t>any'</a:t>
            </a:r>
            <a:r>
              <a:rPr lang="en-US" altLang="zh-CN" dirty="0" err="1"/>
              <a:t>,</a:t>
            </a:r>
            <a:r>
              <a:rPr lang="en-US" altLang="zh-CN" dirty="0" err="1">
                <a:solidFill>
                  <a:srgbClr val="660099"/>
                </a:solidFill>
                <a:effectLst/>
              </a:rPr>
              <a:t>subset</a:t>
            </a:r>
            <a:r>
              <a:rPr lang="en-US" altLang="zh-CN" dirty="0"/>
              <a:t>=[</a:t>
            </a:r>
            <a:r>
              <a:rPr lang="en-US" altLang="zh-CN" dirty="0">
                <a:solidFill>
                  <a:srgbClr val="067D17"/>
                </a:solidFill>
                <a:effectLst/>
              </a:rPr>
              <a:t>'City'</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删除</a:t>
            </a:r>
            <a:r>
              <a:rPr lang="en-US" altLang="zh-CN" i="1" dirty="0">
                <a:solidFill>
                  <a:srgbClr val="8C8C8C"/>
                </a:solidFill>
                <a:effectLst/>
              </a:rPr>
              <a:t>City</a:t>
            </a:r>
            <a:r>
              <a:rPr lang="zh-CN" altLang="en-US" i="1" dirty="0">
                <a:solidFill>
                  <a:srgbClr val="8C8C8C"/>
                </a:solidFill>
                <a:effectLst/>
                <a:latin typeface="宋体" panose="02010600030101010101" pitchFamily="2" charset="-122"/>
                <a:ea typeface="宋体" panose="02010600030101010101" pitchFamily="2" charset="-122"/>
              </a:rPr>
              <a:t>列为空的记录</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星巴克旗下有哪些品牌？</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0080"/>
                </a:solidFill>
                <a:effectLst/>
              </a:rPr>
              <a:t>print</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星巴克旗下品牌有：</a:t>
            </a:r>
            <a:r>
              <a:rPr lang="en-US" altLang="zh-CN" dirty="0">
                <a:solidFill>
                  <a:srgbClr val="0037A6"/>
                </a:solidFill>
                <a:effectLst/>
              </a:rPr>
              <a:t>\n</a:t>
            </a:r>
            <a:r>
              <a:rPr lang="en-US" altLang="zh-CN" dirty="0">
                <a:solidFill>
                  <a:srgbClr val="067D17"/>
                </a:solidFill>
                <a:effectLst/>
              </a:rPr>
              <a:t>"</a:t>
            </a:r>
            <a:r>
              <a:rPr lang="en-US" altLang="zh-CN" dirty="0"/>
              <a:t>, </a:t>
            </a:r>
            <a:r>
              <a:rPr lang="en-US" altLang="zh-CN" dirty="0" err="1"/>
              <a:t>starbucks.Brand.value_counts</a:t>
            </a:r>
            <a:r>
              <a:rPr lang="en-US" altLang="zh-CN" dirty="0"/>
              <a:t>())</a:t>
            </a: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把重心放在星巴克的咖啡门店上面，所以只查看</a:t>
            </a:r>
            <a:r>
              <a:rPr lang="en-US" altLang="zh-CN" i="1" dirty="0">
                <a:solidFill>
                  <a:srgbClr val="8C8C8C"/>
                </a:solidFill>
                <a:effectLst/>
              </a:rPr>
              <a:t>Brand</a:t>
            </a:r>
            <a:r>
              <a:rPr lang="zh-CN" altLang="en-US" i="1" dirty="0">
                <a:solidFill>
                  <a:srgbClr val="8C8C8C"/>
                </a:solidFill>
                <a:effectLst/>
                <a:latin typeface="宋体" panose="02010600030101010101" pitchFamily="2" charset="-122"/>
                <a:ea typeface="宋体" panose="02010600030101010101" pitchFamily="2" charset="-122"/>
              </a:rPr>
              <a:t>是</a:t>
            </a:r>
            <a:r>
              <a:rPr lang="en-US" altLang="zh-CN" i="1" dirty="0">
                <a:solidFill>
                  <a:srgbClr val="8C8C8C"/>
                </a:solidFill>
                <a:effectLst/>
              </a:rPr>
              <a:t>Starbucks</a:t>
            </a:r>
            <a:r>
              <a:rPr lang="zh-CN" altLang="en-US" i="1" dirty="0">
                <a:solidFill>
                  <a:srgbClr val="8C8C8C"/>
                </a:solidFill>
                <a:effectLst/>
                <a:latin typeface="宋体" panose="02010600030101010101" pitchFamily="2" charset="-122"/>
                <a:ea typeface="宋体" panose="02010600030101010101" pitchFamily="2" charset="-122"/>
              </a:rPr>
              <a:t>的数据集内容。</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coffee = </a:t>
            </a:r>
            <a:r>
              <a:rPr lang="en-US" altLang="zh-CN" dirty="0" err="1"/>
              <a:t>starbucks</a:t>
            </a:r>
            <a:r>
              <a:rPr lang="en-US" altLang="zh-CN" dirty="0"/>
              <a:t>[</a:t>
            </a:r>
            <a:r>
              <a:rPr lang="en-US" altLang="zh-CN" dirty="0" err="1"/>
              <a:t>starbucks.Brand</a:t>
            </a:r>
            <a:r>
              <a:rPr lang="en-US" altLang="zh-CN" dirty="0"/>
              <a:t> == </a:t>
            </a:r>
            <a:r>
              <a:rPr lang="en-US" altLang="zh-CN" dirty="0">
                <a:solidFill>
                  <a:srgbClr val="067D17"/>
                </a:solidFill>
                <a:effectLst/>
              </a:rPr>
              <a:t>'Starbucks'</a:t>
            </a:r>
            <a:r>
              <a:rPr lang="en-US" altLang="zh-CN" dirty="0"/>
              <a:t>]</a:t>
            </a: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全世界一共有多少家星巴克门店？</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solidFill>
                  <a:srgbClr val="000080"/>
                </a:solidFill>
                <a:effectLst/>
              </a:rPr>
              <a:t>print</a:t>
            </a:r>
            <a:r>
              <a:rPr lang="en-US" altLang="zh-CN" dirty="0"/>
              <a:t>(</a:t>
            </a:r>
            <a:r>
              <a:rPr lang="en-US" altLang="zh-CN" dirty="0">
                <a:solidFill>
                  <a:srgbClr val="067D17"/>
                </a:solidFill>
                <a:effectLst/>
              </a:rPr>
              <a:t>"-------------------------"</a:t>
            </a:r>
            <a:r>
              <a:rPr lang="en-US" altLang="zh-CN" dirty="0"/>
              <a:t>)</a:t>
            </a:r>
            <a:br>
              <a:rPr lang="en-US" altLang="zh-CN" dirty="0"/>
            </a:br>
            <a:r>
              <a:rPr lang="en-US" altLang="zh-CN" dirty="0">
                <a:solidFill>
                  <a:srgbClr val="000080"/>
                </a:solidFill>
                <a:effectLst/>
              </a:rPr>
              <a:t>print</a:t>
            </a:r>
            <a:r>
              <a:rPr lang="en-US" altLang="zh-CN" dirty="0"/>
              <a:t>(</a:t>
            </a:r>
            <a:r>
              <a:rPr lang="en-US" altLang="zh-CN" dirty="0" err="1"/>
              <a:t>coffee.shape</a:t>
            </a:r>
            <a:r>
              <a:rPr lang="en-US" altLang="zh-CN" dirty="0"/>
              <a:t>)</a:t>
            </a:r>
            <a:br>
              <a:rPr lang="en-US" altLang="zh-CN" dirty="0"/>
            </a:br>
            <a:br>
              <a:rPr lang="en-US" altLang="zh-CN" dirty="0"/>
            </a:br>
            <a:r>
              <a:rPr lang="en-US" altLang="zh-CN" dirty="0" err="1"/>
              <a:t>df</a:t>
            </a:r>
            <a:r>
              <a:rPr lang="en-US" altLang="zh-CN" dirty="0"/>
              <a:t> = </a:t>
            </a:r>
            <a:r>
              <a:rPr lang="en-US" altLang="zh-CN" dirty="0" err="1"/>
              <a:t>starbucks.groupby</a:t>
            </a:r>
            <a:r>
              <a:rPr lang="en-US" altLang="zh-CN" dirty="0"/>
              <a:t>([</a:t>
            </a:r>
            <a:r>
              <a:rPr lang="en-US" altLang="zh-CN" dirty="0">
                <a:solidFill>
                  <a:srgbClr val="067D17"/>
                </a:solidFill>
                <a:effectLst/>
              </a:rPr>
              <a:t>"Country"</a:t>
            </a:r>
            <a:r>
              <a:rPr lang="en-US" altLang="zh-CN" dirty="0"/>
              <a:t>]).size()</a:t>
            </a:r>
            <a:br>
              <a:rPr lang="en-US" altLang="zh-CN" dirty="0"/>
            </a:br>
            <a:r>
              <a:rPr lang="en-US" altLang="zh-CN" dirty="0">
                <a:solidFill>
                  <a:srgbClr val="000080"/>
                </a:solidFill>
                <a:effectLst/>
              </a:rPr>
              <a:t>print</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全世界一共多少个国家开设了星巴克门店</a:t>
            </a:r>
            <a:r>
              <a:rPr lang="en-US" altLang="zh-CN" dirty="0">
                <a:solidFill>
                  <a:srgbClr val="067D17"/>
                </a:solidFill>
                <a:effectLst/>
              </a:rPr>
              <a:t>:"</a:t>
            </a:r>
            <a:r>
              <a:rPr lang="en-US" altLang="zh-CN" dirty="0"/>
              <a:t>, </a:t>
            </a:r>
            <a:r>
              <a:rPr lang="en-US" altLang="zh-CN" dirty="0" err="1"/>
              <a:t>df.size</a:t>
            </a:r>
            <a:r>
              <a:rPr lang="en-US" altLang="zh-CN" dirty="0"/>
              <a:t>)</a:t>
            </a:r>
            <a:br>
              <a:rPr lang="en-US" altLang="zh-CN" dirty="0"/>
            </a:br>
            <a:r>
              <a:rPr lang="en-US" altLang="zh-CN" dirty="0"/>
              <a:t>df1 = </a:t>
            </a:r>
            <a:r>
              <a:rPr lang="en-US" altLang="zh-CN" dirty="0" err="1"/>
              <a:t>df.sort_values</a:t>
            </a:r>
            <a:r>
              <a:rPr lang="en-US" altLang="zh-CN" dirty="0"/>
              <a:t>(</a:t>
            </a:r>
            <a:r>
              <a:rPr lang="en-US" altLang="zh-CN" dirty="0">
                <a:solidFill>
                  <a:srgbClr val="660099"/>
                </a:solidFill>
                <a:effectLst/>
              </a:rPr>
              <a:t>ascending</a:t>
            </a:r>
            <a:r>
              <a:rPr lang="en-US" altLang="zh-CN" dirty="0"/>
              <a:t>=</a:t>
            </a:r>
            <a:r>
              <a:rPr lang="en-US" altLang="zh-CN" dirty="0">
                <a:solidFill>
                  <a:srgbClr val="0033B3"/>
                </a:solidFill>
                <a:effectLst/>
              </a:rPr>
              <a:t>False</a:t>
            </a:r>
            <a:r>
              <a:rPr lang="en-US" altLang="zh-CN" dirty="0"/>
              <a:t>)</a:t>
            </a:r>
            <a:br>
              <a:rPr lang="en-US" altLang="zh-CN" dirty="0"/>
            </a:br>
            <a:r>
              <a:rPr lang="en-US" altLang="zh-CN" dirty="0">
                <a:solidFill>
                  <a:srgbClr val="000080"/>
                </a:solidFill>
                <a:effectLst/>
              </a:rPr>
              <a:t>print</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排名前</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的国家：</a:t>
            </a:r>
            <a:r>
              <a:rPr lang="en-US" altLang="zh-CN" dirty="0">
                <a:solidFill>
                  <a:srgbClr val="0037A6"/>
                </a:solidFill>
                <a:effectLst/>
              </a:rPr>
              <a:t>\n</a:t>
            </a:r>
            <a:r>
              <a:rPr lang="en-US" altLang="zh-CN" dirty="0">
                <a:solidFill>
                  <a:srgbClr val="067D17"/>
                </a:solidFill>
                <a:effectLst/>
              </a:rPr>
              <a:t>"</a:t>
            </a:r>
            <a:r>
              <a:rPr lang="en-US" altLang="zh-CN" dirty="0"/>
              <a:t>, df1.head(</a:t>
            </a:r>
            <a:r>
              <a:rPr lang="en-US" altLang="zh-CN" dirty="0">
                <a:solidFill>
                  <a:srgbClr val="1750EB"/>
                </a:solidFill>
                <a:effectLst/>
              </a:rPr>
              <a:t>10</a:t>
            </a:r>
            <a:r>
              <a:rPr lang="en-US" altLang="zh-CN" dirty="0"/>
              <a:t>))</a:t>
            </a:r>
            <a:br>
              <a:rPr lang="en-US" altLang="zh-CN" dirty="0"/>
            </a:br>
            <a:r>
              <a:rPr lang="en-US" altLang="zh-CN" dirty="0">
                <a:solidFill>
                  <a:srgbClr val="000080"/>
                </a:solidFill>
                <a:effectLst/>
              </a:rPr>
              <a:t>print</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排名后</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的国家：</a:t>
            </a:r>
            <a:r>
              <a:rPr lang="en-US" altLang="zh-CN" dirty="0">
                <a:solidFill>
                  <a:srgbClr val="0037A6"/>
                </a:solidFill>
                <a:effectLst/>
              </a:rPr>
              <a:t>\n</a:t>
            </a:r>
            <a:r>
              <a:rPr lang="en-US" altLang="zh-CN" dirty="0">
                <a:solidFill>
                  <a:srgbClr val="067D17"/>
                </a:solidFill>
                <a:effectLst/>
              </a:rPr>
              <a:t>"</a:t>
            </a:r>
            <a:r>
              <a:rPr lang="en-US" altLang="zh-CN" dirty="0"/>
              <a:t>, df1.tail(</a:t>
            </a:r>
            <a:r>
              <a:rPr lang="en-US" altLang="zh-CN" dirty="0">
                <a:solidFill>
                  <a:srgbClr val="1750EB"/>
                </a:solidFill>
                <a:effectLst/>
              </a:rPr>
              <a:t>10</a:t>
            </a:r>
            <a:r>
              <a:rPr lang="en-US" altLang="zh-CN" dirty="0"/>
              <a:t>))</a:t>
            </a:r>
            <a:br>
              <a:rPr lang="en-US" altLang="zh-CN" dirty="0"/>
            </a:br>
            <a:br>
              <a:rPr lang="en-US" altLang="zh-CN" dirty="0"/>
            </a:br>
            <a:br>
              <a:rPr lang="en-US" altLang="zh-CN" dirty="0"/>
            </a:br>
            <a:r>
              <a:rPr lang="en-US" altLang="zh-CN" dirty="0"/>
              <a:t>x = </a:t>
            </a:r>
            <a:r>
              <a:rPr lang="en-US" altLang="zh-CN" dirty="0" err="1"/>
              <a:t>np.array</a:t>
            </a:r>
            <a:r>
              <a:rPr lang="en-US" altLang="zh-CN" dirty="0"/>
              <a:t>(</a:t>
            </a:r>
            <a:r>
              <a:rPr lang="en-US" altLang="zh-CN" dirty="0">
                <a:solidFill>
                  <a:srgbClr val="000080"/>
                </a:solidFill>
                <a:effectLst/>
              </a:rPr>
              <a:t>range</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11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确定柱状图数量</a:t>
            </a:r>
            <a:r>
              <a:rPr lang="en-US" altLang="zh-CN"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可以认为是</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y = df1.head(</a:t>
            </a:r>
            <a:r>
              <a:rPr lang="en-US" altLang="zh-CN" dirty="0">
                <a:solidFill>
                  <a:srgbClr val="1750EB"/>
                </a:solidFill>
                <a:effectLst/>
              </a:rPr>
              <a:t>10</a:t>
            </a:r>
            <a:r>
              <a:rPr lang="en-US" altLang="zh-CN" dirty="0"/>
              <a:t>).values  </a:t>
            </a:r>
            <a:r>
              <a:rPr lang="en-US" altLang="zh-CN" i="1" dirty="0">
                <a:solidFill>
                  <a:srgbClr val="8C8C8C"/>
                </a:solidFill>
                <a:effectLst/>
              </a:rPr>
              <a:t># y</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x_label</a:t>
            </a:r>
            <a:r>
              <a:rPr lang="en-US" altLang="zh-CN" dirty="0"/>
              <a:t> = df1.head(</a:t>
            </a:r>
            <a:r>
              <a:rPr lang="en-US" altLang="zh-CN" dirty="0">
                <a:solidFill>
                  <a:srgbClr val="1750EB"/>
                </a:solidFill>
                <a:effectLst/>
              </a:rPr>
              <a:t>10</a:t>
            </a:r>
            <a:r>
              <a:rPr lang="en-US" altLang="zh-CN" dirty="0"/>
              <a:t>).index</a:t>
            </a:r>
            <a:br>
              <a:rPr lang="en-US" altLang="zh-CN" dirty="0"/>
            </a:br>
            <a:r>
              <a:rPr lang="en-US" altLang="zh-CN" dirty="0" err="1"/>
              <a:t>plt.xticks</a:t>
            </a:r>
            <a:r>
              <a:rPr lang="en-US" altLang="zh-CN" dirty="0"/>
              <a:t>(x, </a:t>
            </a:r>
            <a:r>
              <a:rPr lang="en-US" altLang="zh-CN" dirty="0" err="1"/>
              <a:t>x_label</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刻度标签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plt.bar</a:t>
            </a:r>
            <a:r>
              <a:rPr lang="en-US" altLang="zh-CN" dirty="0"/>
              <a:t>(x, y, </a:t>
            </a:r>
            <a:r>
              <a:rPr lang="en-US" altLang="zh-CN" dirty="0">
                <a:solidFill>
                  <a:srgbClr val="660099"/>
                </a:solidFill>
                <a:effectLst/>
              </a:rPr>
              <a:t>color</a:t>
            </a:r>
            <a:r>
              <a:rPr lang="en-US" altLang="zh-CN" dirty="0"/>
              <a:t>=colors)</a:t>
            </a: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星巴克门店数排名前</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的国家</a:t>
            </a:r>
            <a:r>
              <a:rPr lang="en-US" altLang="zh-CN" dirty="0">
                <a:solidFill>
                  <a:srgbClr val="067D17"/>
                </a:solidFill>
                <a:effectLst/>
              </a:rPr>
              <a:t>'</a:t>
            </a:r>
            <a:r>
              <a:rPr lang="en-US" altLang="zh-CN" dirty="0"/>
              <a:t>)</a:t>
            </a:r>
            <a:br>
              <a:rPr lang="en-US" altLang="zh-CN" dirty="0"/>
            </a:br>
            <a:r>
              <a:rPr lang="en-US" altLang="zh-CN" dirty="0" err="1"/>
              <a:t>plt.ylabel</a:t>
            </a:r>
            <a:r>
              <a:rPr lang="en-US" altLang="zh-CN" dirty="0"/>
              <a:t>(</a:t>
            </a:r>
            <a:r>
              <a:rPr lang="en-US" altLang="zh-CN" dirty="0">
                <a:solidFill>
                  <a:srgbClr val="067D17"/>
                </a:solidFill>
                <a:effectLst/>
              </a:rPr>
              <a:t>'Store Counts'</a:t>
            </a:r>
            <a:r>
              <a:rPr lang="en-US" altLang="zh-CN" dirty="0"/>
              <a:t>)</a:t>
            </a:r>
            <a:br>
              <a:rPr lang="en-US" altLang="zh-CN" dirty="0"/>
            </a:br>
            <a:r>
              <a:rPr lang="en-US" altLang="zh-CN" dirty="0" err="1"/>
              <a:t>plt.xlabel</a:t>
            </a:r>
            <a:r>
              <a:rPr lang="en-US" altLang="zh-CN" dirty="0"/>
              <a:t>(</a:t>
            </a:r>
            <a:r>
              <a:rPr lang="en-US" altLang="zh-CN" dirty="0">
                <a:solidFill>
                  <a:srgbClr val="067D17"/>
                </a:solidFill>
                <a:effectLst/>
              </a:rPr>
              <a:t>'Countries'</a:t>
            </a:r>
            <a:r>
              <a:rPr lang="en-US" altLang="zh-CN" dirty="0"/>
              <a:t>)</a:t>
            </a:r>
            <a:br>
              <a:rPr lang="en-US" altLang="zh-CN" dirty="0"/>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plt.show</a:t>
            </a:r>
            <a:r>
              <a:rPr lang="en-US" altLang="zh-CN" dirty="0"/>
              <a:t>()</a:t>
            </a:r>
            <a:br>
              <a:rPr lang="en-US" altLang="zh-CN" dirty="0"/>
            </a:br>
            <a:br>
              <a:rPr lang="en-US" altLang="zh-CN" dirty="0"/>
            </a:br>
            <a:r>
              <a:rPr lang="en-US" altLang="zh-CN" dirty="0"/>
              <a:t>x = </a:t>
            </a:r>
            <a:r>
              <a:rPr lang="en-US" altLang="zh-CN" dirty="0" err="1"/>
              <a:t>np.array</a:t>
            </a:r>
            <a:r>
              <a:rPr lang="en-US" altLang="zh-CN" dirty="0"/>
              <a:t>(</a:t>
            </a:r>
            <a:r>
              <a:rPr lang="en-US" altLang="zh-CN" dirty="0">
                <a:solidFill>
                  <a:srgbClr val="000080"/>
                </a:solidFill>
                <a:effectLst/>
              </a:rPr>
              <a:t>range</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11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确定柱状图数量</a:t>
            </a:r>
            <a:r>
              <a:rPr lang="en-US" altLang="zh-CN"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可以认为是</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y = df1.tail(</a:t>
            </a:r>
            <a:r>
              <a:rPr lang="en-US" altLang="zh-CN" dirty="0">
                <a:solidFill>
                  <a:srgbClr val="1750EB"/>
                </a:solidFill>
                <a:effectLst/>
              </a:rPr>
              <a:t>10</a:t>
            </a:r>
            <a:r>
              <a:rPr lang="en-US" altLang="zh-CN" dirty="0"/>
              <a:t>).values  </a:t>
            </a:r>
            <a:r>
              <a:rPr lang="en-US" altLang="zh-CN" i="1" dirty="0">
                <a:solidFill>
                  <a:srgbClr val="8C8C8C"/>
                </a:solidFill>
                <a:effectLst/>
              </a:rPr>
              <a:t># y</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x_label</a:t>
            </a:r>
            <a:r>
              <a:rPr lang="en-US" altLang="zh-CN" dirty="0"/>
              <a:t> = df1.head(</a:t>
            </a:r>
            <a:r>
              <a:rPr lang="en-US" altLang="zh-CN" dirty="0">
                <a:solidFill>
                  <a:srgbClr val="1750EB"/>
                </a:solidFill>
                <a:effectLst/>
              </a:rPr>
              <a:t>10</a:t>
            </a:r>
            <a:r>
              <a:rPr lang="en-US" altLang="zh-CN" dirty="0"/>
              <a:t>).index</a:t>
            </a:r>
            <a:br>
              <a:rPr lang="en-US" altLang="zh-CN" dirty="0"/>
            </a:br>
            <a:r>
              <a:rPr lang="en-US" altLang="zh-CN" dirty="0" err="1"/>
              <a:t>plt.xticks</a:t>
            </a:r>
            <a:r>
              <a:rPr lang="en-US" altLang="zh-CN" dirty="0"/>
              <a:t>(x, </a:t>
            </a:r>
            <a:r>
              <a:rPr lang="en-US" altLang="zh-CN" dirty="0" err="1"/>
              <a:t>x_label</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刻度标签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plt.bar</a:t>
            </a:r>
            <a:r>
              <a:rPr lang="en-US" altLang="zh-CN" dirty="0"/>
              <a:t>(x, y, </a:t>
            </a:r>
            <a:r>
              <a:rPr lang="en-US" altLang="zh-CN" dirty="0">
                <a:solidFill>
                  <a:srgbClr val="660099"/>
                </a:solidFill>
                <a:effectLst/>
              </a:rPr>
              <a:t>color</a:t>
            </a:r>
            <a:r>
              <a:rPr lang="en-US" altLang="zh-CN" dirty="0"/>
              <a:t>=colors)</a:t>
            </a: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星巴克门店数排名后</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的国家</a:t>
            </a:r>
            <a:r>
              <a:rPr lang="en-US" altLang="zh-CN" dirty="0">
                <a:solidFill>
                  <a:srgbClr val="067D17"/>
                </a:solidFill>
                <a:effectLst/>
              </a:rPr>
              <a:t>'</a:t>
            </a:r>
            <a:r>
              <a:rPr lang="en-US" altLang="zh-CN" dirty="0"/>
              <a:t>)</a:t>
            </a:r>
            <a:br>
              <a:rPr lang="en-US" altLang="zh-CN" dirty="0"/>
            </a:br>
            <a:r>
              <a:rPr lang="en-US" altLang="zh-CN" dirty="0" err="1"/>
              <a:t>plt.ylabel</a:t>
            </a:r>
            <a:r>
              <a:rPr lang="en-US" altLang="zh-CN" dirty="0"/>
              <a:t>(</a:t>
            </a:r>
            <a:r>
              <a:rPr lang="en-US" altLang="zh-CN" dirty="0">
                <a:solidFill>
                  <a:srgbClr val="067D17"/>
                </a:solidFill>
                <a:effectLst/>
              </a:rPr>
              <a:t>'Store Counts'</a:t>
            </a:r>
            <a:r>
              <a:rPr lang="en-US" altLang="zh-CN" dirty="0"/>
              <a:t>)</a:t>
            </a:r>
            <a:br>
              <a:rPr lang="en-US" altLang="zh-CN" dirty="0"/>
            </a:br>
            <a:r>
              <a:rPr lang="en-US" altLang="zh-CN" dirty="0" err="1"/>
              <a:t>plt.xlabel</a:t>
            </a:r>
            <a:r>
              <a:rPr lang="en-US" altLang="zh-CN" dirty="0"/>
              <a:t>(</a:t>
            </a:r>
            <a:r>
              <a:rPr lang="en-US" altLang="zh-CN" dirty="0">
                <a:solidFill>
                  <a:srgbClr val="067D17"/>
                </a:solidFill>
                <a:effectLst/>
              </a:rPr>
              <a:t>'Countries'</a:t>
            </a:r>
            <a:r>
              <a:rPr lang="en-US" altLang="zh-CN" dirty="0"/>
              <a:t>)</a:t>
            </a:r>
            <a:br>
              <a:rPr lang="en-US" altLang="zh-CN" dirty="0"/>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plt.show</a:t>
            </a:r>
            <a:r>
              <a:rPr lang="en-US" altLang="zh-CN" dirty="0"/>
              <a:t>()</a:t>
            </a:r>
            <a:br>
              <a:rPr lang="en-US" altLang="zh-CN" dirty="0"/>
            </a:br>
            <a:br>
              <a:rPr lang="en-US" altLang="zh-CN" dirty="0"/>
            </a:br>
            <a:r>
              <a:rPr lang="en-US" altLang="zh-CN" dirty="0" err="1"/>
              <a:t>count_starbucks_city</a:t>
            </a:r>
            <a:r>
              <a:rPr lang="en-US" altLang="zh-CN" dirty="0"/>
              <a:t> = </a:t>
            </a:r>
            <a:r>
              <a:rPr lang="en-US" altLang="zh-CN" dirty="0" err="1"/>
              <a:t>star.City.value_counts</a:t>
            </a:r>
            <a:r>
              <a:rPr lang="en-US" altLang="zh-CN" dirty="0"/>
              <a:t>()</a:t>
            </a:r>
            <a:br>
              <a:rPr lang="en-US" altLang="zh-CN" dirty="0"/>
            </a:br>
            <a:r>
              <a:rPr lang="en-US" altLang="zh-CN" dirty="0">
                <a:solidFill>
                  <a:srgbClr val="000080"/>
                </a:solidFill>
                <a:effectLst/>
              </a:rPr>
              <a:t>print</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全世界星巴克门店数量排名前</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的城市：</a:t>
            </a:r>
            <a:r>
              <a:rPr lang="en-US" altLang="zh-CN" dirty="0">
                <a:solidFill>
                  <a:srgbClr val="0037A6"/>
                </a:solidFill>
                <a:effectLst/>
              </a:rPr>
              <a:t>\n</a:t>
            </a:r>
            <a:r>
              <a:rPr lang="en-US" altLang="zh-CN" dirty="0">
                <a:solidFill>
                  <a:srgbClr val="067D17"/>
                </a:solidFill>
                <a:effectLst/>
              </a:rPr>
              <a:t>"</a:t>
            </a:r>
            <a:r>
              <a:rPr lang="en-US" altLang="zh-CN" dirty="0"/>
              <a:t>, </a:t>
            </a:r>
            <a:r>
              <a:rPr lang="en-US" altLang="zh-CN" dirty="0" err="1"/>
              <a:t>count_starbucks_city.head</a:t>
            </a:r>
            <a:r>
              <a:rPr lang="en-US" altLang="zh-CN" dirty="0"/>
              <a:t>(</a:t>
            </a:r>
            <a:r>
              <a:rPr lang="en-US" altLang="zh-CN" dirty="0">
                <a:solidFill>
                  <a:srgbClr val="1750EB"/>
                </a:solidFill>
                <a:effectLst/>
              </a:rPr>
              <a:t>10</a:t>
            </a:r>
            <a:r>
              <a:rPr lang="en-US" altLang="zh-CN" dirty="0"/>
              <a:t>))</a:t>
            </a:r>
            <a:br>
              <a:rPr lang="en-US" altLang="zh-CN" dirty="0"/>
            </a:br>
            <a:r>
              <a:rPr lang="en-US" altLang="zh-CN" dirty="0"/>
              <a:t>x = </a:t>
            </a:r>
            <a:r>
              <a:rPr lang="en-US" altLang="zh-CN" dirty="0" err="1"/>
              <a:t>np.array</a:t>
            </a:r>
            <a:r>
              <a:rPr lang="en-US" altLang="zh-CN" dirty="0"/>
              <a:t>(</a:t>
            </a:r>
            <a:r>
              <a:rPr lang="en-US" altLang="zh-CN" dirty="0">
                <a:solidFill>
                  <a:srgbClr val="000080"/>
                </a:solidFill>
                <a:effectLst/>
              </a:rPr>
              <a:t>range</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11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确定柱状图数量</a:t>
            </a:r>
            <a:r>
              <a:rPr lang="en-US" altLang="zh-CN"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可以认为是</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y = </a:t>
            </a:r>
            <a:r>
              <a:rPr lang="en-US" altLang="zh-CN" dirty="0" err="1"/>
              <a:t>count_starbucks_city.head</a:t>
            </a:r>
            <a:r>
              <a:rPr lang="en-US" altLang="zh-CN" dirty="0"/>
              <a:t>(</a:t>
            </a:r>
            <a:r>
              <a:rPr lang="en-US" altLang="zh-CN" dirty="0">
                <a:solidFill>
                  <a:srgbClr val="1750EB"/>
                </a:solidFill>
                <a:effectLst/>
              </a:rPr>
              <a:t>10</a:t>
            </a:r>
            <a:r>
              <a:rPr lang="en-US" altLang="zh-CN" dirty="0"/>
              <a:t>).values  </a:t>
            </a:r>
            <a:r>
              <a:rPr lang="en-US" altLang="zh-CN" i="1" dirty="0">
                <a:solidFill>
                  <a:srgbClr val="8C8C8C"/>
                </a:solidFill>
                <a:effectLst/>
              </a:rPr>
              <a:t># y</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x_label</a:t>
            </a:r>
            <a:r>
              <a:rPr lang="en-US" altLang="zh-CN" dirty="0"/>
              <a:t> = </a:t>
            </a:r>
            <a:r>
              <a:rPr lang="en-US" altLang="zh-CN" dirty="0" err="1"/>
              <a:t>count_starbucks_city.head</a:t>
            </a:r>
            <a:r>
              <a:rPr lang="en-US" altLang="zh-CN" dirty="0"/>
              <a:t>(</a:t>
            </a:r>
            <a:r>
              <a:rPr lang="en-US" altLang="zh-CN" dirty="0">
                <a:solidFill>
                  <a:srgbClr val="1750EB"/>
                </a:solidFill>
                <a:effectLst/>
              </a:rPr>
              <a:t>10</a:t>
            </a:r>
            <a:r>
              <a:rPr lang="en-US" altLang="zh-CN" dirty="0"/>
              <a:t>).index</a:t>
            </a:r>
            <a:br>
              <a:rPr lang="en-US" altLang="zh-CN" dirty="0"/>
            </a:br>
            <a:r>
              <a:rPr lang="en-US" altLang="zh-CN" dirty="0" err="1"/>
              <a:t>plt.xticks</a:t>
            </a:r>
            <a:r>
              <a:rPr lang="en-US" altLang="zh-CN" dirty="0"/>
              <a:t>(x, </a:t>
            </a:r>
            <a:r>
              <a:rPr lang="en-US" altLang="zh-CN" dirty="0" err="1"/>
              <a:t>x_label</a:t>
            </a:r>
            <a:r>
              <a:rPr lang="en-US" altLang="zh-CN" dirty="0"/>
              <a:t>, </a:t>
            </a:r>
            <a:r>
              <a:rPr lang="en-US" altLang="zh-CN" dirty="0">
                <a:solidFill>
                  <a:srgbClr val="660099"/>
                </a:solidFill>
                <a:effectLst/>
              </a:rPr>
              <a:t>rotation</a:t>
            </a:r>
            <a:r>
              <a:rPr lang="en-US" altLang="zh-CN" dirty="0"/>
              <a:t>=</a:t>
            </a:r>
            <a:r>
              <a:rPr lang="en-US" altLang="zh-CN" dirty="0">
                <a:solidFill>
                  <a:srgbClr val="1750EB"/>
                </a:solidFill>
                <a:effectLst/>
              </a:rPr>
              <a:t>70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刻度标签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plt.bar</a:t>
            </a:r>
            <a:r>
              <a:rPr lang="en-US" altLang="zh-CN" dirty="0"/>
              <a:t>(x, y, </a:t>
            </a:r>
            <a:r>
              <a:rPr lang="en-US" altLang="zh-CN" dirty="0">
                <a:solidFill>
                  <a:srgbClr val="660099"/>
                </a:solidFill>
                <a:effectLst/>
              </a:rPr>
              <a:t>color</a:t>
            </a:r>
            <a:r>
              <a:rPr lang="en-US" altLang="zh-CN" dirty="0"/>
              <a:t>=colors)</a:t>
            </a: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拥有星巴克门店最多的</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个城市</a:t>
            </a:r>
            <a:r>
              <a:rPr lang="en-US" altLang="zh-CN" dirty="0">
                <a:solidFill>
                  <a:srgbClr val="067D17"/>
                </a:solidFill>
                <a:effectLst/>
              </a:rPr>
              <a:t>'</a:t>
            </a:r>
            <a:r>
              <a:rPr lang="en-US" altLang="zh-CN" dirty="0"/>
              <a:t>)</a:t>
            </a:r>
            <a:br>
              <a:rPr lang="en-US" altLang="zh-CN" dirty="0"/>
            </a:br>
            <a:r>
              <a:rPr lang="en-US" altLang="zh-CN" dirty="0" err="1"/>
              <a:t>plt.ylabel</a:t>
            </a:r>
            <a:r>
              <a:rPr lang="en-US" altLang="zh-CN" dirty="0"/>
              <a:t>(</a:t>
            </a:r>
            <a:r>
              <a:rPr lang="en-US" altLang="zh-CN" dirty="0">
                <a:solidFill>
                  <a:srgbClr val="067D17"/>
                </a:solidFill>
                <a:effectLst/>
              </a:rPr>
              <a:t>'Store Counts'</a:t>
            </a:r>
            <a:r>
              <a:rPr lang="en-US" altLang="zh-CN" dirty="0"/>
              <a:t>)</a:t>
            </a:r>
            <a:br>
              <a:rPr lang="en-US" altLang="zh-CN" dirty="0"/>
            </a:br>
            <a:r>
              <a:rPr lang="en-US" altLang="zh-CN" dirty="0" err="1"/>
              <a:t>plt.xlabel</a:t>
            </a:r>
            <a:r>
              <a:rPr lang="en-US" altLang="zh-CN" dirty="0"/>
              <a:t>(</a:t>
            </a:r>
            <a:r>
              <a:rPr lang="en-US" altLang="zh-CN" dirty="0">
                <a:solidFill>
                  <a:srgbClr val="067D17"/>
                </a:solidFill>
                <a:effectLst/>
              </a:rPr>
              <a:t>'Cities'</a:t>
            </a:r>
            <a:r>
              <a:rPr lang="en-US" altLang="zh-CN" dirty="0"/>
              <a:t>)</a:t>
            </a:r>
            <a:br>
              <a:rPr lang="en-US" altLang="zh-CN" dirty="0"/>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plt.show</a:t>
            </a:r>
            <a:r>
              <a:rPr lang="en-US" altLang="zh-CN" dirty="0"/>
              <a:t>()</a:t>
            </a:r>
            <a:br>
              <a:rPr lang="en-US" altLang="zh-CN" dirty="0"/>
            </a:br>
            <a:br>
              <a:rPr lang="en-US" altLang="zh-CN" dirty="0"/>
            </a:b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选择中国的数据</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df</a:t>
            </a:r>
            <a:r>
              <a:rPr lang="en-US" altLang="zh-CN" dirty="0"/>
              <a:t> = star[star[</a:t>
            </a:r>
            <a:r>
              <a:rPr lang="en-US" altLang="zh-CN" dirty="0">
                <a:solidFill>
                  <a:srgbClr val="067D17"/>
                </a:solidFill>
                <a:effectLst/>
              </a:rPr>
              <a:t>"Country"</a:t>
            </a:r>
            <a:r>
              <a:rPr lang="en-US" altLang="zh-CN" dirty="0"/>
              <a:t>]==</a:t>
            </a:r>
            <a:r>
              <a:rPr lang="en-US" altLang="zh-CN" dirty="0">
                <a:solidFill>
                  <a:srgbClr val="067D17"/>
                </a:solidFill>
                <a:effectLst/>
              </a:rPr>
              <a:t>"CN"</a:t>
            </a:r>
            <a:r>
              <a:rPr lang="en-US" altLang="zh-CN" dirty="0"/>
              <a:t>]</a:t>
            </a:r>
            <a:br>
              <a:rPr lang="en-US" altLang="zh-CN" dirty="0"/>
            </a:br>
            <a:r>
              <a:rPr lang="en-US" altLang="zh-CN" dirty="0"/>
              <a:t>df1 = </a:t>
            </a:r>
            <a:r>
              <a:rPr lang="en-US" altLang="zh-CN" dirty="0" err="1"/>
              <a:t>df.copy</a:t>
            </a:r>
            <a:r>
              <a:rPr lang="en-US" altLang="zh-CN" dirty="0"/>
              <a:t>()</a:t>
            </a: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将城市名改为小写</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df1[</a:t>
            </a:r>
            <a:r>
              <a:rPr lang="en-US" altLang="zh-CN" dirty="0">
                <a:solidFill>
                  <a:srgbClr val="067D17"/>
                </a:solidFill>
                <a:effectLst/>
              </a:rPr>
              <a:t>"City"</a:t>
            </a:r>
            <a:r>
              <a:rPr lang="en-US" altLang="zh-CN" dirty="0"/>
              <a:t>] = df1[</a:t>
            </a:r>
            <a:r>
              <a:rPr lang="en-US" altLang="zh-CN" dirty="0">
                <a:solidFill>
                  <a:srgbClr val="067D17"/>
                </a:solidFill>
                <a:effectLst/>
              </a:rPr>
              <a:t>"City"</a:t>
            </a:r>
            <a:r>
              <a:rPr lang="en-US" altLang="zh-CN" dirty="0"/>
              <a:t>].apply(</a:t>
            </a:r>
            <a:r>
              <a:rPr lang="en-US" altLang="zh-CN" dirty="0">
                <a:solidFill>
                  <a:srgbClr val="0033B3"/>
                </a:solidFill>
                <a:effectLst/>
              </a:rPr>
              <a:t>lambda </a:t>
            </a:r>
            <a:r>
              <a:rPr lang="en-US" altLang="zh-CN" dirty="0"/>
              <a:t>x: </a:t>
            </a:r>
            <a:r>
              <a:rPr lang="en-US" altLang="zh-CN" dirty="0" err="1"/>
              <a:t>x.lower</a:t>
            </a:r>
            <a:r>
              <a:rPr lang="en-US" altLang="zh-CN" dirty="0"/>
              <a:t>())</a:t>
            </a:r>
            <a:br>
              <a:rPr lang="en-US" altLang="zh-CN" dirty="0"/>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将汉字城市名改为小写拼音</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df1[</a:t>
            </a:r>
            <a:r>
              <a:rPr lang="en-US" altLang="zh-CN" dirty="0">
                <a:solidFill>
                  <a:srgbClr val="067D17"/>
                </a:solidFill>
                <a:effectLst/>
              </a:rPr>
              <a:t>"City"</a:t>
            </a:r>
            <a:r>
              <a:rPr lang="en-US" altLang="zh-CN" dirty="0"/>
              <a:t>] = df1[</a:t>
            </a:r>
            <a:r>
              <a:rPr lang="en-US" altLang="zh-CN" dirty="0">
                <a:solidFill>
                  <a:srgbClr val="067D17"/>
                </a:solidFill>
                <a:effectLst/>
              </a:rPr>
              <a:t>"City"</a:t>
            </a:r>
            <a:r>
              <a:rPr lang="en-US" altLang="zh-CN" dirty="0"/>
              <a:t>].apply(</a:t>
            </a:r>
            <a:r>
              <a:rPr lang="en-US" altLang="zh-CN" dirty="0">
                <a:solidFill>
                  <a:srgbClr val="0033B3"/>
                </a:solidFill>
                <a:effectLst/>
              </a:rPr>
              <a:t>lambda </a:t>
            </a:r>
            <a:r>
              <a:rPr lang="en-US" altLang="zh-CN" dirty="0"/>
              <a:t>x: </a:t>
            </a:r>
            <a:r>
              <a:rPr lang="en-US" altLang="zh-CN" dirty="0" err="1"/>
              <a:t>pinyin.get</a:t>
            </a:r>
            <a:r>
              <a:rPr lang="en-US" altLang="zh-CN" dirty="0"/>
              <a:t>(x, </a:t>
            </a:r>
            <a:r>
              <a:rPr lang="en-US" altLang="zh-CN" dirty="0">
                <a:solidFill>
                  <a:srgbClr val="660099"/>
                </a:solidFill>
                <a:effectLst/>
              </a:rPr>
              <a:t>format</a:t>
            </a:r>
            <a:r>
              <a:rPr lang="en-US" altLang="zh-CN" dirty="0"/>
              <a:t>=</a:t>
            </a:r>
            <a:r>
              <a:rPr lang="en-US" altLang="zh-CN" dirty="0">
                <a:solidFill>
                  <a:srgbClr val="067D17"/>
                </a:solidFill>
                <a:effectLst/>
              </a:rPr>
              <a:t>"strip"</a:t>
            </a:r>
            <a:r>
              <a:rPr lang="en-US" altLang="zh-CN" dirty="0"/>
              <a:t>, </a:t>
            </a:r>
            <a:r>
              <a:rPr lang="en-US" altLang="zh-CN" dirty="0">
                <a:solidFill>
                  <a:srgbClr val="660099"/>
                </a:solidFill>
                <a:effectLst/>
              </a:rPr>
              <a:t>delimiter</a:t>
            </a:r>
            <a:r>
              <a:rPr lang="en-US" altLang="zh-CN" dirty="0"/>
              <a:t>=</a:t>
            </a:r>
            <a:r>
              <a:rPr lang="en-US" altLang="zh-CN" dirty="0">
                <a:solidFill>
                  <a:srgbClr val="067D17"/>
                </a:solidFill>
                <a:effectLst/>
              </a:rPr>
              <a:t>""</a:t>
            </a:r>
            <a:r>
              <a:rPr lang="en-US" altLang="zh-CN" dirty="0"/>
              <a:t>)[</a:t>
            </a:r>
            <a:r>
              <a:rPr lang="en-US" altLang="zh-CN" dirty="0">
                <a:solidFill>
                  <a:srgbClr val="1750EB"/>
                </a:solidFill>
                <a:effectLst/>
              </a:rPr>
              <a:t>0</a:t>
            </a:r>
            <a:r>
              <a:rPr lang="en-US" altLang="zh-CN" dirty="0"/>
              <a:t>:-</a:t>
            </a:r>
            <a:r>
              <a:rPr lang="en-US" altLang="zh-CN" dirty="0">
                <a:solidFill>
                  <a:srgbClr val="1750EB"/>
                </a:solidFill>
                <a:effectLst/>
              </a:rPr>
              <a:t>3</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去掉</a:t>
            </a:r>
            <a:r>
              <a:rPr lang="zh-CN" altLang="en-US"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市</a:t>
            </a:r>
            <a:r>
              <a:rPr lang="zh-CN" altLang="en-US"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的拼音</a:t>
            </a:r>
            <a:br>
              <a:rPr lang="zh-CN" altLang="en-US" i="1" dirty="0">
                <a:solidFill>
                  <a:srgbClr val="8C8C8C"/>
                </a:solidFill>
                <a:effectLst/>
                <a:latin typeface="宋体" panose="02010600030101010101" pitchFamily="2" charset="-122"/>
                <a:ea typeface="宋体" panose="02010600030101010101" pitchFamily="2" charset="-122"/>
              </a:rPr>
            </a:b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统计每个城市的星巴克数量</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df1 = df1.groupby([</a:t>
            </a:r>
            <a:r>
              <a:rPr lang="en-US" altLang="zh-CN" dirty="0">
                <a:solidFill>
                  <a:srgbClr val="067D17"/>
                </a:solidFill>
                <a:effectLst/>
              </a:rPr>
              <a:t>"City"</a:t>
            </a:r>
            <a:r>
              <a:rPr lang="en-US" altLang="zh-CN" dirty="0"/>
              <a:t>]).size().</a:t>
            </a:r>
            <a:r>
              <a:rPr lang="en-US" altLang="zh-CN" dirty="0" err="1"/>
              <a:t>sort_values</a:t>
            </a:r>
            <a:r>
              <a:rPr lang="en-US" altLang="zh-CN" dirty="0"/>
              <a:t>(</a:t>
            </a:r>
            <a:r>
              <a:rPr lang="en-US" altLang="zh-CN" dirty="0">
                <a:solidFill>
                  <a:srgbClr val="660099"/>
                </a:solidFill>
                <a:effectLst/>
              </a:rPr>
              <a:t>ascending</a:t>
            </a:r>
            <a:r>
              <a:rPr lang="en-US" altLang="zh-CN" dirty="0"/>
              <a:t>=</a:t>
            </a:r>
            <a:r>
              <a:rPr lang="en-US" altLang="zh-CN" dirty="0">
                <a:solidFill>
                  <a:srgbClr val="0033B3"/>
                </a:solidFill>
                <a:effectLst/>
              </a:rPr>
              <a:t>False</a:t>
            </a:r>
            <a:r>
              <a:rPr lang="en-US" altLang="zh-CN" dirty="0"/>
              <a:t>)</a:t>
            </a:r>
            <a:br>
              <a:rPr lang="en-US" altLang="zh-CN" dirty="0"/>
            </a:br>
            <a:r>
              <a:rPr lang="en-US" altLang="zh-CN" dirty="0"/>
              <a:t>x = </a:t>
            </a:r>
            <a:r>
              <a:rPr lang="en-US" altLang="zh-CN" dirty="0" err="1"/>
              <a:t>np.array</a:t>
            </a:r>
            <a:r>
              <a:rPr lang="en-US" altLang="zh-CN" dirty="0"/>
              <a:t>(</a:t>
            </a:r>
            <a:r>
              <a:rPr lang="en-US" altLang="zh-CN" dirty="0">
                <a:solidFill>
                  <a:srgbClr val="000080"/>
                </a:solidFill>
                <a:effectLst/>
              </a:rPr>
              <a:t>range</a:t>
            </a:r>
            <a:r>
              <a:rPr lang="en-US" altLang="zh-CN" dirty="0"/>
              <a:t>(</a:t>
            </a:r>
            <a:r>
              <a:rPr lang="en-US" altLang="zh-CN" dirty="0">
                <a:solidFill>
                  <a:srgbClr val="1750EB"/>
                </a:solidFill>
                <a:effectLst/>
              </a:rPr>
              <a:t>1</a:t>
            </a:r>
            <a:r>
              <a:rPr lang="en-US" altLang="zh-CN" dirty="0"/>
              <a:t>,</a:t>
            </a:r>
            <a:r>
              <a:rPr lang="en-US" altLang="zh-CN" dirty="0">
                <a:solidFill>
                  <a:srgbClr val="1750EB"/>
                </a:solidFill>
                <a:effectLst/>
              </a:rPr>
              <a:t>11</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确定柱状图数量</a:t>
            </a:r>
            <a:r>
              <a:rPr lang="en-US" altLang="zh-CN" i="1" dirty="0">
                <a:solidFill>
                  <a:srgbClr val="8C8C8C"/>
                </a:solidFill>
                <a:effectLst/>
              </a:rPr>
              <a:t>,</a:t>
            </a:r>
            <a:r>
              <a:rPr lang="zh-CN" altLang="en-US" i="1" dirty="0">
                <a:solidFill>
                  <a:srgbClr val="8C8C8C"/>
                </a:solidFill>
                <a:effectLst/>
                <a:latin typeface="宋体" panose="02010600030101010101" pitchFamily="2" charset="-122"/>
                <a:ea typeface="宋体" panose="02010600030101010101" pitchFamily="2" charset="-122"/>
              </a:rPr>
              <a:t>可以认为是</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a:t>y = df1.head(</a:t>
            </a:r>
            <a:r>
              <a:rPr lang="en-US" altLang="zh-CN" dirty="0">
                <a:solidFill>
                  <a:srgbClr val="1750EB"/>
                </a:solidFill>
                <a:effectLst/>
              </a:rPr>
              <a:t>10</a:t>
            </a:r>
            <a:r>
              <a:rPr lang="en-US" altLang="zh-CN" dirty="0"/>
              <a:t>).values  </a:t>
            </a:r>
            <a:r>
              <a:rPr lang="en-US" altLang="zh-CN" i="1" dirty="0">
                <a:solidFill>
                  <a:srgbClr val="8C8C8C"/>
                </a:solidFill>
                <a:effectLst/>
              </a:rPr>
              <a:t># y</a:t>
            </a:r>
            <a:r>
              <a:rPr lang="zh-CN" altLang="en-US" i="1" dirty="0">
                <a:solidFill>
                  <a:srgbClr val="8C8C8C"/>
                </a:solidFill>
                <a:effectLst/>
                <a:latin typeface="宋体" panose="02010600030101010101" pitchFamily="2" charset="-122"/>
                <a:ea typeface="宋体" panose="02010600030101010101" pitchFamily="2" charset="-122"/>
              </a:rPr>
              <a:t>方向刻度</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x_label</a:t>
            </a:r>
            <a:r>
              <a:rPr lang="en-US" altLang="zh-CN" dirty="0"/>
              <a:t> = df1.head(</a:t>
            </a:r>
            <a:r>
              <a:rPr lang="en-US" altLang="zh-CN" dirty="0">
                <a:solidFill>
                  <a:srgbClr val="1750EB"/>
                </a:solidFill>
                <a:effectLst/>
              </a:rPr>
              <a:t>10</a:t>
            </a:r>
            <a:r>
              <a:rPr lang="en-US" altLang="zh-CN" dirty="0"/>
              <a:t>).index</a:t>
            </a:r>
            <a:br>
              <a:rPr lang="en-US" altLang="zh-CN" dirty="0"/>
            </a:br>
            <a:r>
              <a:rPr lang="en-US" altLang="zh-CN" dirty="0" err="1"/>
              <a:t>plt.xticks</a:t>
            </a:r>
            <a:r>
              <a:rPr lang="en-US" altLang="zh-CN" dirty="0"/>
              <a:t>(x, </a:t>
            </a:r>
            <a:r>
              <a:rPr lang="en-US" altLang="zh-CN" dirty="0" err="1"/>
              <a:t>x_label</a:t>
            </a:r>
            <a:r>
              <a:rPr lang="en-US" altLang="zh-CN" dirty="0"/>
              <a:t>, </a:t>
            </a:r>
            <a:r>
              <a:rPr lang="en-US" altLang="zh-CN" dirty="0">
                <a:solidFill>
                  <a:srgbClr val="660099"/>
                </a:solidFill>
                <a:effectLst/>
              </a:rPr>
              <a:t>rotation</a:t>
            </a:r>
            <a:r>
              <a:rPr lang="en-US" altLang="zh-CN" dirty="0"/>
              <a:t>=</a:t>
            </a:r>
            <a:r>
              <a:rPr lang="en-US" altLang="zh-CN" dirty="0">
                <a:solidFill>
                  <a:srgbClr val="1750EB"/>
                </a:solidFill>
                <a:effectLst/>
              </a:rPr>
              <a:t>70</a:t>
            </a:r>
            <a:r>
              <a:rPr lang="en-US" altLang="zh-CN" dirty="0"/>
              <a:t>)  </a:t>
            </a:r>
            <a:r>
              <a:rPr lang="en-US" altLang="zh-CN" i="1" dirty="0">
                <a:solidFill>
                  <a:srgbClr val="8C8C8C"/>
                </a:solidFill>
                <a:effectLst/>
              </a:rPr>
              <a:t># </a:t>
            </a:r>
            <a:r>
              <a:rPr lang="zh-CN" altLang="en-US" i="1" dirty="0">
                <a:solidFill>
                  <a:srgbClr val="8C8C8C"/>
                </a:solidFill>
                <a:effectLst/>
                <a:latin typeface="宋体" panose="02010600030101010101" pitchFamily="2" charset="-122"/>
                <a:ea typeface="宋体" panose="02010600030101010101" pitchFamily="2" charset="-122"/>
              </a:rPr>
              <a:t>绘制</a:t>
            </a:r>
            <a:r>
              <a:rPr lang="en-US" altLang="zh-CN" i="1" dirty="0">
                <a:solidFill>
                  <a:srgbClr val="8C8C8C"/>
                </a:solidFill>
                <a:effectLst/>
              </a:rPr>
              <a:t>x</a:t>
            </a:r>
            <a:r>
              <a:rPr lang="zh-CN" altLang="en-US" i="1" dirty="0">
                <a:solidFill>
                  <a:srgbClr val="8C8C8C"/>
                </a:solidFill>
                <a:effectLst/>
                <a:latin typeface="宋体" panose="02010600030101010101" pitchFamily="2" charset="-122"/>
                <a:ea typeface="宋体" panose="02010600030101010101" pitchFamily="2" charset="-122"/>
              </a:rPr>
              <a:t>刻度标签</a:t>
            </a:r>
            <a:br>
              <a:rPr lang="zh-CN" altLang="en-US" i="1" dirty="0">
                <a:solidFill>
                  <a:srgbClr val="8C8C8C"/>
                </a:solidFill>
                <a:effectLst/>
                <a:latin typeface="宋体" panose="02010600030101010101" pitchFamily="2" charset="-122"/>
                <a:ea typeface="宋体" panose="02010600030101010101" pitchFamily="2" charset="-122"/>
              </a:rPr>
            </a:br>
            <a:r>
              <a:rPr lang="en-US" altLang="zh-CN" dirty="0" err="1"/>
              <a:t>plt.bar</a:t>
            </a:r>
            <a:r>
              <a:rPr lang="en-US" altLang="zh-CN" dirty="0"/>
              <a:t>(x, y, </a:t>
            </a:r>
            <a:r>
              <a:rPr lang="en-US" altLang="zh-CN" dirty="0">
                <a:solidFill>
                  <a:srgbClr val="660099"/>
                </a:solidFill>
                <a:effectLst/>
              </a:rPr>
              <a:t>color</a:t>
            </a:r>
            <a:r>
              <a:rPr lang="en-US" altLang="zh-CN" dirty="0"/>
              <a:t>=colors)</a:t>
            </a: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中国拥有星巴克门店最多的</a:t>
            </a:r>
            <a:r>
              <a:rPr lang="en-US" altLang="zh-CN" dirty="0">
                <a:solidFill>
                  <a:srgbClr val="067D17"/>
                </a:solidFill>
                <a:effectLst/>
              </a:rPr>
              <a:t>10</a:t>
            </a:r>
            <a:r>
              <a:rPr lang="zh-CN" altLang="en-US" dirty="0">
                <a:solidFill>
                  <a:srgbClr val="067D17"/>
                </a:solidFill>
                <a:effectLst/>
                <a:latin typeface="宋体" panose="02010600030101010101" pitchFamily="2" charset="-122"/>
                <a:ea typeface="宋体" panose="02010600030101010101" pitchFamily="2" charset="-122"/>
              </a:rPr>
              <a:t>个城市</a:t>
            </a:r>
            <a:r>
              <a:rPr lang="en-US" altLang="zh-CN" dirty="0">
                <a:solidFill>
                  <a:srgbClr val="067D17"/>
                </a:solidFill>
                <a:effectLst/>
              </a:rPr>
              <a:t>'</a:t>
            </a:r>
            <a:r>
              <a:rPr lang="en-US" altLang="zh-CN" dirty="0"/>
              <a:t>)</a:t>
            </a:r>
            <a:br>
              <a:rPr lang="en-US" altLang="zh-CN" dirty="0"/>
            </a:br>
            <a:r>
              <a:rPr lang="en-US" altLang="zh-CN" dirty="0" err="1"/>
              <a:t>plt.ylabel</a:t>
            </a:r>
            <a:r>
              <a:rPr lang="en-US" altLang="zh-CN" dirty="0"/>
              <a:t>(</a:t>
            </a:r>
            <a:r>
              <a:rPr lang="en-US" altLang="zh-CN" dirty="0">
                <a:solidFill>
                  <a:srgbClr val="067D17"/>
                </a:solidFill>
                <a:effectLst/>
              </a:rPr>
              <a:t>'Store Counts'</a:t>
            </a:r>
            <a:r>
              <a:rPr lang="en-US" altLang="zh-CN" dirty="0"/>
              <a:t>)</a:t>
            </a:r>
            <a:br>
              <a:rPr lang="en-US" altLang="zh-CN" dirty="0"/>
            </a:br>
            <a:r>
              <a:rPr lang="en-US" altLang="zh-CN" dirty="0" err="1"/>
              <a:t>plt.xlabel</a:t>
            </a:r>
            <a:r>
              <a:rPr lang="en-US" altLang="zh-CN" dirty="0"/>
              <a:t>(</a:t>
            </a:r>
            <a:r>
              <a:rPr lang="en-US" altLang="zh-CN" dirty="0">
                <a:solidFill>
                  <a:srgbClr val="067D17"/>
                </a:solidFill>
                <a:effectLst/>
              </a:rPr>
              <a:t>'Cities'</a:t>
            </a:r>
            <a:r>
              <a:rPr lang="en-US" altLang="zh-CN" dirty="0"/>
              <a:t>)</a:t>
            </a:r>
            <a:br>
              <a:rPr lang="en-US" altLang="zh-CN" dirty="0"/>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plt.show</a:t>
            </a:r>
            <a:r>
              <a:rPr lang="en-US" altLang="zh-CN" dirty="0"/>
              <a:t>()</a:t>
            </a:r>
            <a:br>
              <a:rPr lang="en-US" altLang="zh-CN" dirty="0"/>
            </a:br>
            <a:br>
              <a:rPr lang="en-US" altLang="zh-CN" dirty="0"/>
            </a:br>
            <a:r>
              <a:rPr lang="en-US" altLang="zh-CN" dirty="0"/>
              <a:t>ownership = star[</a:t>
            </a:r>
            <a:r>
              <a:rPr lang="en-US" altLang="zh-CN" dirty="0">
                <a:solidFill>
                  <a:srgbClr val="067D17"/>
                </a:solidFill>
                <a:effectLst/>
              </a:rPr>
              <a:t>'Ownership Type'</a:t>
            </a:r>
            <a:r>
              <a:rPr lang="en-US" altLang="zh-CN" dirty="0"/>
              <a:t>].</a:t>
            </a:r>
            <a:r>
              <a:rPr lang="en-US" altLang="zh-CN" dirty="0" err="1"/>
              <a:t>value_counts</a:t>
            </a:r>
            <a:r>
              <a:rPr lang="en-US" altLang="zh-CN" dirty="0"/>
              <a:t>()</a:t>
            </a:r>
            <a:br>
              <a:rPr lang="en-US" altLang="zh-CN" dirty="0"/>
            </a:br>
            <a:r>
              <a:rPr lang="en-US" altLang="zh-CN" dirty="0"/>
              <a:t>x = </a:t>
            </a:r>
            <a:r>
              <a:rPr lang="en-US" altLang="zh-CN" dirty="0" err="1"/>
              <a:t>ownership.values</a:t>
            </a:r>
            <a:br>
              <a:rPr lang="en-US" altLang="zh-CN" dirty="0"/>
            </a:br>
            <a:r>
              <a:rPr lang="en-US" altLang="zh-CN" dirty="0"/>
              <a:t>labels = </a:t>
            </a:r>
            <a:r>
              <a:rPr lang="en-US" altLang="zh-CN" dirty="0" err="1"/>
              <a:t>ownership.index</a:t>
            </a:r>
            <a:br>
              <a:rPr lang="en-US" altLang="zh-CN" dirty="0"/>
            </a:br>
            <a:r>
              <a:rPr lang="en-US" altLang="zh-CN" dirty="0" err="1"/>
              <a:t>plt.title</a:t>
            </a:r>
            <a:r>
              <a:rPr lang="en-US" altLang="zh-CN" dirty="0"/>
              <a:t>(</a:t>
            </a:r>
            <a:r>
              <a:rPr lang="en-US" altLang="zh-CN" dirty="0">
                <a:solidFill>
                  <a:srgbClr val="067D17"/>
                </a:solidFill>
                <a:effectLst/>
              </a:rPr>
              <a:t>'</a:t>
            </a:r>
            <a:r>
              <a:rPr lang="zh-CN" altLang="en-US" dirty="0">
                <a:solidFill>
                  <a:srgbClr val="067D17"/>
                </a:solidFill>
                <a:effectLst/>
                <a:latin typeface="宋体" panose="02010600030101010101" pitchFamily="2" charset="-122"/>
                <a:ea typeface="宋体" panose="02010600030101010101" pitchFamily="2" charset="-122"/>
              </a:rPr>
              <a:t>星巴克门店所有权类型</a:t>
            </a:r>
            <a:r>
              <a:rPr lang="en-US" altLang="zh-CN" dirty="0">
                <a:solidFill>
                  <a:srgbClr val="067D17"/>
                </a:solidFill>
                <a:effectLst/>
              </a:rPr>
              <a:t>'</a:t>
            </a:r>
            <a:r>
              <a:rPr lang="en-US" altLang="zh-CN" dirty="0"/>
              <a:t>)</a:t>
            </a:r>
            <a:br>
              <a:rPr lang="en-US" altLang="zh-CN" dirty="0"/>
            </a:br>
            <a:r>
              <a:rPr lang="en-US" altLang="zh-CN" dirty="0" err="1"/>
              <a:t>plt.pie</a:t>
            </a:r>
            <a:r>
              <a:rPr lang="en-US" altLang="zh-CN" dirty="0"/>
              <a:t>(x, </a:t>
            </a:r>
            <a:r>
              <a:rPr lang="en-US" altLang="zh-CN" dirty="0">
                <a:solidFill>
                  <a:srgbClr val="660099"/>
                </a:solidFill>
                <a:effectLst/>
              </a:rPr>
              <a:t>labels</a:t>
            </a:r>
            <a:r>
              <a:rPr lang="en-US" altLang="zh-CN" dirty="0"/>
              <a:t>=labels, </a:t>
            </a:r>
            <a:r>
              <a:rPr lang="en-US" altLang="zh-CN" dirty="0" err="1">
                <a:solidFill>
                  <a:srgbClr val="660099"/>
                </a:solidFill>
                <a:effectLst/>
              </a:rPr>
              <a:t>autopct</a:t>
            </a:r>
            <a:r>
              <a:rPr lang="en-US" altLang="zh-CN" dirty="0"/>
              <a:t>=</a:t>
            </a:r>
            <a:r>
              <a:rPr lang="en-US" altLang="zh-CN" dirty="0">
                <a:solidFill>
                  <a:srgbClr val="067D17"/>
                </a:solidFill>
                <a:effectLst/>
              </a:rPr>
              <a:t>'%.2f%%'</a:t>
            </a:r>
            <a:r>
              <a:rPr lang="en-US" altLang="zh-CN" dirty="0"/>
              <a:t>)</a:t>
            </a:r>
            <a:br>
              <a:rPr lang="en-US" altLang="zh-CN" dirty="0"/>
            </a:br>
            <a:r>
              <a:rPr lang="en-US" altLang="zh-CN" dirty="0" err="1"/>
              <a:t>plt.subplots_adjust</a:t>
            </a:r>
            <a:r>
              <a:rPr lang="en-US" altLang="zh-CN" dirty="0"/>
              <a:t>(</a:t>
            </a:r>
            <a:r>
              <a:rPr lang="en-US" altLang="zh-CN" dirty="0">
                <a:solidFill>
                  <a:srgbClr val="660099"/>
                </a:solidFill>
                <a:effectLst/>
              </a:rPr>
              <a:t>left</a:t>
            </a:r>
            <a:r>
              <a:rPr lang="en-US" altLang="zh-CN" dirty="0"/>
              <a:t>=</a:t>
            </a:r>
            <a:r>
              <a:rPr lang="en-US" altLang="zh-CN" dirty="0">
                <a:solidFill>
                  <a:srgbClr val="1750EB"/>
                </a:solidFill>
                <a:effectLst/>
              </a:rPr>
              <a:t>0.2</a:t>
            </a:r>
            <a:r>
              <a:rPr lang="en-US" altLang="zh-CN" dirty="0"/>
              <a:t>, </a:t>
            </a:r>
            <a:r>
              <a:rPr lang="en-US" altLang="zh-CN" dirty="0">
                <a:solidFill>
                  <a:srgbClr val="660099"/>
                </a:solidFill>
                <a:effectLst/>
              </a:rPr>
              <a:t>bottom</a:t>
            </a:r>
            <a:r>
              <a:rPr lang="en-US" altLang="zh-CN" dirty="0"/>
              <a:t>=</a:t>
            </a:r>
            <a:r>
              <a:rPr lang="en-US" altLang="zh-CN" dirty="0">
                <a:solidFill>
                  <a:srgbClr val="1750EB"/>
                </a:solidFill>
                <a:effectLst/>
              </a:rPr>
              <a:t>0.2</a:t>
            </a:r>
            <a:r>
              <a:rPr lang="en-US" altLang="zh-CN" dirty="0"/>
              <a:t>)</a:t>
            </a:r>
            <a:br>
              <a:rPr lang="en-US" altLang="zh-CN" dirty="0"/>
            </a:br>
            <a:r>
              <a:rPr lang="en-US" altLang="zh-CN" dirty="0" err="1"/>
              <a:t>plt.show</a:t>
            </a:r>
            <a:r>
              <a:rPr lang="en-US" altLang="zh-CN" dirty="0"/>
              <a:t>()</a:t>
            </a:r>
            <a:br>
              <a:rPr lang="en-US" altLang="zh-CN" dirty="0"/>
            </a:br>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48</a:t>
            </a:fld>
            <a:endParaRPr lang="zh-CN" altLang="en-US"/>
          </a:p>
        </p:txBody>
      </p:sp>
    </p:spTree>
    <p:extLst>
      <p:ext uri="{BB962C8B-B14F-4D97-AF65-F5344CB8AC3E}">
        <p14:creationId xmlns:p14="http://schemas.microsoft.com/office/powerpoint/2010/main" val="330518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5</a:t>
            </a:fld>
            <a:endParaRPr lang="zh-CN" altLang="en-US"/>
          </a:p>
        </p:txBody>
      </p:sp>
    </p:spTree>
    <p:extLst>
      <p:ext uri="{BB962C8B-B14F-4D97-AF65-F5344CB8AC3E}">
        <p14:creationId xmlns:p14="http://schemas.microsoft.com/office/powerpoint/2010/main" val="49738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7</a:t>
            </a:fld>
            <a:endParaRPr lang="zh-CN" altLang="en-US"/>
          </a:p>
        </p:txBody>
      </p:sp>
    </p:spTree>
    <p:extLst>
      <p:ext uri="{BB962C8B-B14F-4D97-AF65-F5344CB8AC3E}">
        <p14:creationId xmlns:p14="http://schemas.microsoft.com/office/powerpoint/2010/main" val="52383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8</a:t>
            </a:fld>
            <a:endParaRPr lang="zh-CN" altLang="en-US"/>
          </a:p>
        </p:txBody>
      </p:sp>
    </p:spTree>
    <p:extLst>
      <p:ext uri="{BB962C8B-B14F-4D97-AF65-F5344CB8AC3E}">
        <p14:creationId xmlns:p14="http://schemas.microsoft.com/office/powerpoint/2010/main" val="267014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9</a:t>
            </a:fld>
            <a:endParaRPr lang="zh-CN" altLang="en-US"/>
          </a:p>
        </p:txBody>
      </p:sp>
    </p:spTree>
    <p:extLst>
      <p:ext uri="{BB962C8B-B14F-4D97-AF65-F5344CB8AC3E}">
        <p14:creationId xmlns:p14="http://schemas.microsoft.com/office/powerpoint/2010/main" val="52480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10</a:t>
            </a:fld>
            <a:endParaRPr lang="zh-CN" altLang="en-US"/>
          </a:p>
        </p:txBody>
      </p:sp>
    </p:spTree>
    <p:extLst>
      <p:ext uri="{BB962C8B-B14F-4D97-AF65-F5344CB8AC3E}">
        <p14:creationId xmlns:p14="http://schemas.microsoft.com/office/powerpoint/2010/main" val="266552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DDF16B-EBDF-4C6F-982A-ECA451DC6823}" type="slidenum">
              <a:rPr lang="zh-CN" altLang="en-US" smtClean="0"/>
              <a:t>11</a:t>
            </a:fld>
            <a:endParaRPr lang="zh-CN" altLang="en-US"/>
          </a:p>
        </p:txBody>
      </p:sp>
    </p:spTree>
    <p:extLst>
      <p:ext uri="{BB962C8B-B14F-4D97-AF65-F5344CB8AC3E}">
        <p14:creationId xmlns:p14="http://schemas.microsoft.com/office/powerpoint/2010/main" val="1578655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4" name="Date Placeholder 3"/>
          <p:cNvSpPr>
            <a:spLocks noGrp="1"/>
          </p:cNvSpPr>
          <p:nvPr>
            <p:ph type="dt" sz="half" idx="10"/>
          </p:nvPr>
        </p:nvSpPr>
        <p:spPr/>
        <p:txBody>
          <a:bodyPr/>
          <a:lstStyle>
            <a:lvl1pPr algn="l">
              <a:defRPr/>
            </a:lvl1p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322428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82419"/>
            <a:ext cx="2154143" cy="274320"/>
          </a:xfrm>
        </p:spPr>
        <p:txBody>
          <a:body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76281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3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1FE14BB-1FB5-4BBA-949C-51D9514D020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4FC91F-385C-486D-82E1-15AFC116E17F}" type="slidenum">
              <a:rPr lang="zh-CN" altLang="en-US" smtClean="0"/>
              <a:t>‹#›</a:t>
            </a:fld>
            <a:endParaRPr lang="zh-CN" altLang="en-US"/>
          </a:p>
        </p:txBody>
      </p:sp>
    </p:spTree>
    <p:extLst>
      <p:ext uri="{BB962C8B-B14F-4D97-AF65-F5344CB8AC3E}">
        <p14:creationId xmlns:p14="http://schemas.microsoft.com/office/powerpoint/2010/main" val="237632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322070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4" name="Date Placeholder 3"/>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21858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2595847" y="6477509"/>
            <a:ext cx="2154143" cy="274320"/>
          </a:xfrm>
        </p:spPr>
        <p:txBody>
          <a:bodyPr/>
          <a:lstStyle/>
          <a:p>
            <a:fld id="{41FE14BB-1FB5-4BBA-949C-51D9514D020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108309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107316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565851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3135125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519650"/>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24128" y="2257505"/>
            <a:ext cx="4389120" cy="4085105"/>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6206"/>
            <a:ext cx="2414579" cy="1483315"/>
          </a:xfrm>
          <a:prstGeom prst="rect">
            <a:avLst/>
          </a:prstGeom>
        </p:spPr>
      </p:pic>
    </p:spTree>
    <p:extLst>
      <p:ext uri="{BB962C8B-B14F-4D97-AF65-F5344CB8AC3E}">
        <p14:creationId xmlns:p14="http://schemas.microsoft.com/office/powerpoint/2010/main" val="85995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5" name="Date Placeholder 4"/>
          <p:cNvSpPr>
            <a:spLocks noGrp="1"/>
          </p:cNvSpPr>
          <p:nvPr>
            <p:ph type="dt" sz="half" idx="10"/>
          </p:nvPr>
        </p:nvSpPr>
        <p:spPr>
          <a:xfrm>
            <a:off x="2595847" y="6470704"/>
            <a:ext cx="2154143" cy="274320"/>
          </a:xfrm>
        </p:spPr>
        <p:txBody>
          <a:bodyPr/>
          <a:lstStyle/>
          <a:p>
            <a:fld id="{41FE14BB-1FB5-4BBA-949C-51D9514D020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4FC91F-385C-486D-82E1-15AFC116E17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9278" y="4231176"/>
            <a:ext cx="2771722" cy="2726575"/>
          </a:xfrm>
          <a:prstGeom prst="rect">
            <a:avLst/>
          </a:prstGeom>
        </p:spPr>
      </p:pic>
    </p:spTree>
    <p:extLst>
      <p:ext uri="{BB962C8B-B14F-4D97-AF65-F5344CB8AC3E}">
        <p14:creationId xmlns:p14="http://schemas.microsoft.com/office/powerpoint/2010/main" val="108319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595847" y="6465793"/>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1FE14BB-1FB5-4BBA-949C-51D9514D020C}" type="datetimeFigureOut">
              <a:rPr lang="zh-CN" altLang="en-US" smtClean="0"/>
              <a:t>2022/3/21</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C4FC91F-385C-486D-82E1-15AFC116E17F}"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216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matplotlib.org.cn/" TargetMode="External"/><Relationship Id="rId4" Type="http://schemas.openxmlformats.org/officeDocument/2006/relationships/hyperlink" Target="https://matplotlib.org/stable/index.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61870" y="4960137"/>
            <a:ext cx="7967730" cy="1463040"/>
          </a:xfrm>
        </p:spPr>
        <p:txBody>
          <a:bodyPr/>
          <a:lstStyle/>
          <a:p>
            <a:r>
              <a:rPr lang="en-US" altLang="zh-CN" dirty="0"/>
              <a:t>Python</a:t>
            </a:r>
            <a:r>
              <a:rPr lang="zh-CN" altLang="en-US" dirty="0"/>
              <a:t>数据可视化 </a:t>
            </a:r>
            <a:r>
              <a:rPr lang="en-US" altLang="zh-CN" dirty="0"/>
              <a:t>---matplotlib</a:t>
            </a:r>
            <a:r>
              <a:rPr lang="zh-CN" altLang="en-US" dirty="0"/>
              <a:t>基础</a:t>
            </a:r>
          </a:p>
        </p:txBody>
      </p:sp>
    </p:spTree>
    <p:extLst>
      <p:ext uri="{BB962C8B-B14F-4D97-AF65-F5344CB8AC3E}">
        <p14:creationId xmlns:p14="http://schemas.microsoft.com/office/powerpoint/2010/main" val="337054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4C301-74CD-47E7-8346-C2BAECD9846B}"/>
              </a:ext>
            </a:extLst>
          </p:cNvPr>
          <p:cNvSpPr>
            <a:spLocks noGrp="1"/>
          </p:cNvSpPr>
          <p:nvPr>
            <p:ph type="title"/>
          </p:nvPr>
        </p:nvSpPr>
        <p:spPr/>
        <p:txBody>
          <a:bodyPr/>
          <a:lstStyle/>
          <a:p>
            <a:r>
              <a:rPr lang="zh-CN" altLang="en-US" dirty="0"/>
              <a:t>线型与颜色</a:t>
            </a:r>
          </a:p>
        </p:txBody>
      </p:sp>
      <p:graphicFrame>
        <p:nvGraphicFramePr>
          <p:cNvPr id="4" name="表格 3">
            <a:extLst>
              <a:ext uri="{FF2B5EF4-FFF2-40B4-BE49-F238E27FC236}">
                <a16:creationId xmlns:a16="http://schemas.microsoft.com/office/drawing/2014/main" id="{9BAFB833-F755-4A51-9F76-F4EC8F98504D}"/>
              </a:ext>
            </a:extLst>
          </p:cNvPr>
          <p:cNvGraphicFramePr>
            <a:graphicFrameLocks noGrp="1"/>
          </p:cNvGraphicFramePr>
          <p:nvPr>
            <p:extLst>
              <p:ext uri="{D42A27DB-BD31-4B8C-83A1-F6EECF244321}">
                <p14:modId xmlns:p14="http://schemas.microsoft.com/office/powerpoint/2010/main" val="198390193"/>
              </p:ext>
            </p:extLst>
          </p:nvPr>
        </p:nvGraphicFramePr>
        <p:xfrm>
          <a:off x="2282487" y="1886946"/>
          <a:ext cx="8061886" cy="1524000"/>
        </p:xfrm>
        <a:graphic>
          <a:graphicData uri="http://schemas.openxmlformats.org/drawingml/2006/table">
            <a:tbl>
              <a:tblPr firstRow="1" firstCol="1" bandRow="1">
                <a:tableStyleId>{9DCAF9ED-07DC-4A11-8D7F-57B35C25682E}</a:tableStyleId>
              </a:tblPr>
              <a:tblGrid>
                <a:gridCol w="2229263">
                  <a:extLst>
                    <a:ext uri="{9D8B030D-6E8A-4147-A177-3AD203B41FA5}">
                      <a16:colId xmlns:a16="http://schemas.microsoft.com/office/drawing/2014/main" val="3619081029"/>
                    </a:ext>
                  </a:extLst>
                </a:gridCol>
                <a:gridCol w="1889140">
                  <a:extLst>
                    <a:ext uri="{9D8B030D-6E8A-4147-A177-3AD203B41FA5}">
                      <a16:colId xmlns:a16="http://schemas.microsoft.com/office/drawing/2014/main" val="1842875312"/>
                    </a:ext>
                  </a:extLst>
                </a:gridCol>
                <a:gridCol w="2000895">
                  <a:extLst>
                    <a:ext uri="{9D8B030D-6E8A-4147-A177-3AD203B41FA5}">
                      <a16:colId xmlns:a16="http://schemas.microsoft.com/office/drawing/2014/main" val="1074652838"/>
                    </a:ext>
                  </a:extLst>
                </a:gridCol>
                <a:gridCol w="1942588">
                  <a:extLst>
                    <a:ext uri="{9D8B030D-6E8A-4147-A177-3AD203B41FA5}">
                      <a16:colId xmlns:a16="http://schemas.microsoft.com/office/drawing/2014/main" val="353106790"/>
                    </a:ext>
                  </a:extLst>
                </a:gridCol>
              </a:tblGrid>
              <a:tr h="0">
                <a:tc>
                  <a:txBody>
                    <a:bodyPr/>
                    <a:lstStyle/>
                    <a:p>
                      <a:pPr>
                        <a:spcAft>
                          <a:spcPts val="0"/>
                        </a:spcAft>
                      </a:pPr>
                      <a:r>
                        <a:rPr lang="zh-CN" sz="2800" kern="100" dirty="0">
                          <a:effectLst/>
                          <a:latin typeface="微软雅黑" panose="020B0503020204020204" pitchFamily="34" charset="-122"/>
                          <a:ea typeface="微软雅黑" panose="020B0503020204020204" pitchFamily="34" charset="-122"/>
                        </a:rPr>
                        <a:t>线条风格</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描述</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线条风格</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描述</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500755054"/>
                  </a:ext>
                </a:extLst>
              </a:tr>
              <a:tr h="0">
                <a:tc>
                  <a:txBody>
                    <a:bodyPr/>
                    <a:lstStyle/>
                    <a:p>
                      <a:pPr algn="ctr">
                        <a:spcAft>
                          <a:spcPts val="0"/>
                        </a:spcAft>
                      </a:pPr>
                      <a:r>
                        <a:rPr lang="en-US" sz="3600" kern="100">
                          <a:effectLst/>
                          <a:latin typeface="微软雅黑" panose="020B0503020204020204" pitchFamily="34" charset="-122"/>
                          <a:ea typeface="微软雅黑" panose="020B0503020204020204" pitchFamily="34" charset="-122"/>
                        </a:rPr>
                        <a:t>-</a:t>
                      </a:r>
                      <a:endParaRPr lang="zh-CN" sz="3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effectLst/>
                          <a:latin typeface="微软雅黑" panose="020B0503020204020204" pitchFamily="34" charset="-122"/>
                          <a:ea typeface="微软雅黑" panose="020B0503020204020204" pitchFamily="34" charset="-122"/>
                        </a:rPr>
                        <a:t>实线</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0"/>
                        </a:spcAft>
                      </a:pPr>
                      <a:r>
                        <a:rPr lang="en-US" sz="3600" kern="100">
                          <a:effectLst/>
                          <a:latin typeface="微软雅黑" panose="020B0503020204020204" pitchFamily="34" charset="-122"/>
                          <a:ea typeface="微软雅黑" panose="020B0503020204020204" pitchFamily="34" charset="-122"/>
                        </a:rPr>
                        <a:t>:</a:t>
                      </a:r>
                      <a:endParaRPr lang="zh-CN" sz="36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altLang="en-US" sz="2800" kern="100" dirty="0">
                          <a:effectLst/>
                          <a:latin typeface="微软雅黑" panose="020B0503020204020204" pitchFamily="34" charset="-122"/>
                          <a:ea typeface="微软雅黑" panose="020B0503020204020204" pitchFamily="34" charset="-122"/>
                        </a:rPr>
                        <a:t>点</a:t>
                      </a:r>
                      <a:r>
                        <a:rPr lang="zh-CN" sz="2800" kern="100" dirty="0">
                          <a:effectLst/>
                          <a:latin typeface="微软雅黑" panose="020B0503020204020204" pitchFamily="34" charset="-122"/>
                          <a:ea typeface="微软雅黑" panose="020B0503020204020204" pitchFamily="34" charset="-122"/>
                        </a:rPr>
                        <a:t>线</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3050267973"/>
                  </a:ext>
                </a:extLst>
              </a:tr>
              <a:tr h="0">
                <a:tc>
                  <a:txBody>
                    <a:bodyPr/>
                    <a:lstStyle/>
                    <a:p>
                      <a:pPr algn="ctr">
                        <a:spcAft>
                          <a:spcPts val="0"/>
                        </a:spcAft>
                      </a:pPr>
                      <a:r>
                        <a:rPr lang="en-US" sz="3600" kern="100" dirty="0">
                          <a:effectLst/>
                          <a:latin typeface="微软雅黑" panose="020B0503020204020204" pitchFamily="34" charset="-122"/>
                          <a:ea typeface="微软雅黑" panose="020B0503020204020204" pitchFamily="34" charset="-122"/>
                        </a:rPr>
                        <a:t>--</a:t>
                      </a:r>
                      <a:endParaRPr lang="zh-CN" sz="3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altLang="en-US" sz="2800" kern="100" dirty="0">
                          <a:effectLst/>
                          <a:latin typeface="微软雅黑" panose="020B0503020204020204" pitchFamily="34" charset="-122"/>
                          <a:ea typeface="微软雅黑" panose="020B0503020204020204" pitchFamily="34" charset="-122"/>
                        </a:rPr>
                        <a:t>虚</a:t>
                      </a:r>
                      <a:r>
                        <a:rPr lang="zh-CN" sz="2800" kern="100" dirty="0">
                          <a:effectLst/>
                          <a:latin typeface="微软雅黑" panose="020B0503020204020204" pitchFamily="34" charset="-122"/>
                          <a:ea typeface="微软雅黑" panose="020B0503020204020204" pitchFamily="34" charset="-122"/>
                        </a:rPr>
                        <a:t>线</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0"/>
                        </a:spcAft>
                      </a:pPr>
                      <a:r>
                        <a:rPr lang="en-US" sz="3600" kern="100" dirty="0">
                          <a:effectLst/>
                          <a:latin typeface="微软雅黑" panose="020B0503020204020204" pitchFamily="34" charset="-122"/>
                          <a:ea typeface="微软雅黑" panose="020B0503020204020204" pitchFamily="34" charset="-122"/>
                        </a:rPr>
                        <a:t>-.</a:t>
                      </a:r>
                      <a:endParaRPr lang="zh-CN" sz="36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effectLst/>
                          <a:latin typeface="微软雅黑" panose="020B0503020204020204" pitchFamily="34" charset="-122"/>
                          <a:ea typeface="微软雅黑" panose="020B0503020204020204" pitchFamily="34" charset="-122"/>
                        </a:rPr>
                        <a:t>点划线</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1951046613"/>
                  </a:ext>
                </a:extLst>
              </a:tr>
            </a:tbl>
          </a:graphicData>
        </a:graphic>
      </p:graphicFrame>
      <p:graphicFrame>
        <p:nvGraphicFramePr>
          <p:cNvPr id="5" name="表格 4">
            <a:extLst>
              <a:ext uri="{FF2B5EF4-FFF2-40B4-BE49-F238E27FC236}">
                <a16:creationId xmlns:a16="http://schemas.microsoft.com/office/drawing/2014/main" id="{5828E7DB-93B6-4F5C-B3FB-83D7986E6644}"/>
              </a:ext>
            </a:extLst>
          </p:cNvPr>
          <p:cNvGraphicFramePr>
            <a:graphicFrameLocks noGrp="1"/>
          </p:cNvGraphicFramePr>
          <p:nvPr>
            <p:extLst>
              <p:ext uri="{D42A27DB-BD31-4B8C-83A1-F6EECF244321}">
                <p14:modId xmlns:p14="http://schemas.microsoft.com/office/powerpoint/2010/main" val="2324316413"/>
              </p:ext>
            </p:extLst>
          </p:nvPr>
        </p:nvGraphicFramePr>
        <p:xfrm>
          <a:off x="2282487" y="4005671"/>
          <a:ext cx="8061887" cy="2133600"/>
        </p:xfrm>
        <a:graphic>
          <a:graphicData uri="http://schemas.openxmlformats.org/drawingml/2006/table">
            <a:tbl>
              <a:tblPr firstRow="1" firstCol="1" bandRow="1">
                <a:tableStyleId>{9DCAF9ED-07DC-4A11-8D7F-57B35C25682E}</a:tableStyleId>
              </a:tblPr>
              <a:tblGrid>
                <a:gridCol w="1753956">
                  <a:extLst>
                    <a:ext uri="{9D8B030D-6E8A-4147-A177-3AD203B41FA5}">
                      <a16:colId xmlns:a16="http://schemas.microsoft.com/office/drawing/2014/main" val="2561998641"/>
                    </a:ext>
                  </a:extLst>
                </a:gridCol>
                <a:gridCol w="936104">
                  <a:extLst>
                    <a:ext uri="{9D8B030D-6E8A-4147-A177-3AD203B41FA5}">
                      <a16:colId xmlns:a16="http://schemas.microsoft.com/office/drawing/2014/main" val="524064424"/>
                    </a:ext>
                  </a:extLst>
                </a:gridCol>
                <a:gridCol w="1371009">
                  <a:extLst>
                    <a:ext uri="{9D8B030D-6E8A-4147-A177-3AD203B41FA5}">
                      <a16:colId xmlns:a16="http://schemas.microsoft.com/office/drawing/2014/main" val="64756526"/>
                    </a:ext>
                  </a:extLst>
                </a:gridCol>
                <a:gridCol w="1437303">
                  <a:extLst>
                    <a:ext uri="{9D8B030D-6E8A-4147-A177-3AD203B41FA5}">
                      <a16:colId xmlns:a16="http://schemas.microsoft.com/office/drawing/2014/main" val="89201182"/>
                    </a:ext>
                  </a:extLst>
                </a:gridCol>
                <a:gridCol w="1104873">
                  <a:extLst>
                    <a:ext uri="{9D8B030D-6E8A-4147-A177-3AD203B41FA5}">
                      <a16:colId xmlns:a16="http://schemas.microsoft.com/office/drawing/2014/main" val="3431733311"/>
                    </a:ext>
                  </a:extLst>
                </a:gridCol>
                <a:gridCol w="1458642">
                  <a:extLst>
                    <a:ext uri="{9D8B030D-6E8A-4147-A177-3AD203B41FA5}">
                      <a16:colId xmlns:a16="http://schemas.microsoft.com/office/drawing/2014/main" val="2326854365"/>
                    </a:ext>
                  </a:extLst>
                </a:gridCol>
              </a:tblGrid>
              <a:tr h="0">
                <a:tc>
                  <a:txBody>
                    <a:bodyPr/>
                    <a:lstStyle/>
                    <a:p>
                      <a:pPr>
                        <a:spcAft>
                          <a:spcPts val="0"/>
                        </a:spcAft>
                      </a:pPr>
                      <a:r>
                        <a:rPr lang="en-US" sz="2800" kern="100">
                          <a:effectLst/>
                          <a:latin typeface="微软雅黑" panose="020B0503020204020204" pitchFamily="34" charset="-122"/>
                          <a:ea typeface="微软雅黑" panose="020B0503020204020204" pitchFamily="34" charset="-122"/>
                        </a:rPr>
                        <a:t>color</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别名</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effectLst/>
                          <a:latin typeface="微软雅黑" panose="020B0503020204020204" pitchFamily="34" charset="-122"/>
                          <a:ea typeface="微软雅黑" panose="020B0503020204020204" pitchFamily="34" charset="-122"/>
                        </a:rPr>
                        <a:t>颜色</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en-US" sz="2800" kern="100">
                          <a:effectLst/>
                          <a:latin typeface="微软雅黑" panose="020B0503020204020204" pitchFamily="34" charset="-122"/>
                          <a:ea typeface="微软雅黑" panose="020B0503020204020204" pitchFamily="34" charset="-122"/>
                        </a:rPr>
                        <a:t>color</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别名</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a:effectLst/>
                          <a:latin typeface="微软雅黑" panose="020B0503020204020204" pitchFamily="34" charset="-122"/>
                          <a:ea typeface="微软雅黑" panose="020B0503020204020204" pitchFamily="34" charset="-122"/>
                        </a:rPr>
                        <a:t>颜色</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807090765"/>
                  </a:ext>
                </a:extLst>
              </a:tr>
              <a:tr h="0">
                <a:tc>
                  <a:txBody>
                    <a:bodyPr/>
                    <a:lstStyle/>
                    <a:p>
                      <a:pPr>
                        <a:spcAft>
                          <a:spcPts val="0"/>
                        </a:spcAft>
                      </a:pPr>
                      <a:r>
                        <a:rPr lang="en-US" sz="2800" kern="100">
                          <a:solidFill>
                            <a:srgbClr val="0070C0"/>
                          </a:solidFill>
                          <a:effectLst/>
                          <a:latin typeface="微软雅黑" panose="020B0503020204020204" pitchFamily="34" charset="-122"/>
                          <a:ea typeface="微软雅黑" panose="020B0503020204020204" pitchFamily="34" charset="-122"/>
                        </a:rPr>
                        <a:t>blue</a:t>
                      </a:r>
                      <a:endParaRPr lang="zh-CN" sz="2800" kern="100">
                        <a:solidFill>
                          <a:srgbClr val="0070C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2800" kern="100" dirty="0">
                          <a:solidFill>
                            <a:srgbClr val="0070C0"/>
                          </a:solidFill>
                          <a:effectLst/>
                          <a:latin typeface="微软雅黑" panose="020B0503020204020204" pitchFamily="34" charset="-122"/>
                          <a:ea typeface="微软雅黑" panose="020B0503020204020204" pitchFamily="34" charset="-122"/>
                        </a:rPr>
                        <a:t>b</a:t>
                      </a:r>
                      <a:endParaRPr lang="zh-CN" sz="2800" kern="100" dirty="0">
                        <a:solidFill>
                          <a:srgbClr val="0070C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solidFill>
                            <a:srgbClr val="0070C0"/>
                          </a:solidFill>
                          <a:effectLst/>
                          <a:latin typeface="微软雅黑" panose="020B0503020204020204" pitchFamily="34" charset="-122"/>
                          <a:ea typeface="微软雅黑" panose="020B0503020204020204" pitchFamily="34" charset="-122"/>
                        </a:rPr>
                        <a:t>蓝色</a:t>
                      </a:r>
                      <a:endParaRPr lang="zh-CN" sz="2800" kern="100" dirty="0">
                        <a:solidFill>
                          <a:srgbClr val="0070C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en-US" sz="2800" kern="100" dirty="0">
                          <a:solidFill>
                            <a:srgbClr val="00B050"/>
                          </a:solidFill>
                          <a:effectLst/>
                          <a:latin typeface="微软雅黑" panose="020B0503020204020204" pitchFamily="34" charset="-122"/>
                          <a:ea typeface="微软雅黑" panose="020B0503020204020204" pitchFamily="34" charset="-122"/>
                        </a:rPr>
                        <a:t>green</a:t>
                      </a:r>
                      <a:endParaRPr lang="zh-CN" sz="2800" kern="100" dirty="0">
                        <a:solidFill>
                          <a:srgbClr val="00B05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2800" kern="100" dirty="0">
                          <a:solidFill>
                            <a:srgbClr val="00B050"/>
                          </a:solidFill>
                          <a:effectLst/>
                          <a:latin typeface="微软雅黑" panose="020B0503020204020204" pitchFamily="34" charset="-122"/>
                          <a:ea typeface="微软雅黑" panose="020B0503020204020204" pitchFamily="34" charset="-122"/>
                        </a:rPr>
                        <a:t>g</a:t>
                      </a:r>
                      <a:endParaRPr lang="zh-CN" sz="2800" kern="100" dirty="0">
                        <a:solidFill>
                          <a:srgbClr val="00B05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solidFill>
                            <a:srgbClr val="00B050"/>
                          </a:solidFill>
                          <a:effectLst/>
                          <a:latin typeface="微软雅黑" panose="020B0503020204020204" pitchFamily="34" charset="-122"/>
                          <a:ea typeface="微软雅黑" panose="020B0503020204020204" pitchFamily="34" charset="-122"/>
                        </a:rPr>
                        <a:t>绿色</a:t>
                      </a:r>
                      <a:endParaRPr lang="zh-CN" sz="2800" kern="100" dirty="0">
                        <a:solidFill>
                          <a:srgbClr val="00B05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2276940884"/>
                  </a:ext>
                </a:extLst>
              </a:tr>
              <a:tr h="0">
                <a:tc>
                  <a:txBody>
                    <a:bodyPr/>
                    <a:lstStyle/>
                    <a:p>
                      <a:pPr>
                        <a:spcAft>
                          <a:spcPts val="0"/>
                        </a:spcAft>
                      </a:pPr>
                      <a:r>
                        <a:rPr lang="en-US" sz="2800" kern="100" dirty="0">
                          <a:solidFill>
                            <a:srgbClr val="FF0000"/>
                          </a:solidFill>
                          <a:effectLst/>
                          <a:latin typeface="微软雅黑" panose="020B0503020204020204" pitchFamily="34" charset="-122"/>
                          <a:ea typeface="微软雅黑" panose="020B0503020204020204" pitchFamily="34" charset="-122"/>
                        </a:rPr>
                        <a:t>red</a:t>
                      </a:r>
                      <a:endParaRPr lang="zh-CN" sz="28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solidFill>
                      <a:schemeClr val="bg1">
                        <a:lumMod val="50000"/>
                      </a:schemeClr>
                    </a:solidFill>
                  </a:tcPr>
                </a:tc>
                <a:tc>
                  <a:txBody>
                    <a:bodyPr/>
                    <a:lstStyle/>
                    <a:p>
                      <a:pPr>
                        <a:spcAft>
                          <a:spcPts val="0"/>
                        </a:spcAft>
                      </a:pPr>
                      <a:r>
                        <a:rPr lang="en-US" sz="2800" kern="100" dirty="0">
                          <a:solidFill>
                            <a:srgbClr val="FF0000"/>
                          </a:solidFill>
                          <a:effectLst/>
                          <a:latin typeface="微软雅黑" panose="020B0503020204020204" pitchFamily="34" charset="-122"/>
                          <a:ea typeface="微软雅黑" panose="020B0503020204020204" pitchFamily="34" charset="-122"/>
                        </a:rPr>
                        <a:t>r</a:t>
                      </a:r>
                      <a:endParaRPr lang="zh-CN" sz="28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tc>
                  <a:txBody>
                    <a:bodyPr/>
                    <a:lstStyle/>
                    <a:p>
                      <a:pPr>
                        <a:spcAft>
                          <a:spcPts val="0"/>
                        </a:spcAft>
                      </a:pPr>
                      <a:r>
                        <a:rPr lang="zh-CN" sz="2800" kern="100" dirty="0">
                          <a:solidFill>
                            <a:srgbClr val="FF0000"/>
                          </a:solidFill>
                          <a:effectLst/>
                          <a:latin typeface="微软雅黑" panose="020B0503020204020204" pitchFamily="34" charset="-122"/>
                          <a:ea typeface="微软雅黑" panose="020B0503020204020204" pitchFamily="34" charset="-122"/>
                        </a:rPr>
                        <a:t>红色</a:t>
                      </a:r>
                      <a:endParaRPr lang="zh-CN" sz="2800" kern="1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tc>
                  <a:txBody>
                    <a:bodyPr/>
                    <a:lstStyle/>
                    <a:p>
                      <a:pPr>
                        <a:spcAft>
                          <a:spcPts val="0"/>
                        </a:spcAft>
                      </a:pPr>
                      <a:r>
                        <a:rPr lang="en-US" sz="2800" kern="100" dirty="0">
                          <a:solidFill>
                            <a:srgbClr val="FFFF00"/>
                          </a:solidFill>
                          <a:effectLst/>
                          <a:latin typeface="微软雅黑" panose="020B0503020204020204" pitchFamily="34" charset="-122"/>
                          <a:ea typeface="微软雅黑" panose="020B0503020204020204" pitchFamily="34" charset="-122"/>
                        </a:rPr>
                        <a:t>yellow</a:t>
                      </a:r>
                      <a:endParaRPr lang="zh-CN" sz="2800" kern="100" dirty="0">
                        <a:solidFill>
                          <a:srgbClr val="FFFF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solidFill>
                      <a:schemeClr val="bg1">
                        <a:lumMod val="50000"/>
                      </a:schemeClr>
                    </a:solidFill>
                  </a:tcPr>
                </a:tc>
                <a:tc>
                  <a:txBody>
                    <a:bodyPr/>
                    <a:lstStyle/>
                    <a:p>
                      <a:pPr>
                        <a:spcAft>
                          <a:spcPts val="0"/>
                        </a:spcAft>
                      </a:pPr>
                      <a:r>
                        <a:rPr lang="en-US" sz="2800" kern="100">
                          <a:solidFill>
                            <a:srgbClr val="FFFF00"/>
                          </a:solidFill>
                          <a:effectLst/>
                          <a:latin typeface="微软雅黑" panose="020B0503020204020204" pitchFamily="34" charset="-122"/>
                          <a:ea typeface="微软雅黑" panose="020B0503020204020204" pitchFamily="34" charset="-122"/>
                        </a:rPr>
                        <a:t>y</a:t>
                      </a:r>
                      <a:endParaRPr lang="zh-CN" sz="2800" kern="100">
                        <a:solidFill>
                          <a:srgbClr val="FFFF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tc>
                  <a:txBody>
                    <a:bodyPr/>
                    <a:lstStyle/>
                    <a:p>
                      <a:pPr>
                        <a:spcAft>
                          <a:spcPts val="0"/>
                        </a:spcAft>
                      </a:pPr>
                      <a:r>
                        <a:rPr lang="zh-CN" sz="2800" kern="100" dirty="0">
                          <a:solidFill>
                            <a:srgbClr val="FFFF00"/>
                          </a:solidFill>
                          <a:effectLst/>
                          <a:latin typeface="微软雅黑" panose="020B0503020204020204" pitchFamily="34" charset="-122"/>
                          <a:ea typeface="微软雅黑" panose="020B0503020204020204" pitchFamily="34" charset="-122"/>
                        </a:rPr>
                        <a:t>黄色</a:t>
                      </a:r>
                      <a:endParaRPr lang="zh-CN" sz="2800" kern="100" dirty="0">
                        <a:solidFill>
                          <a:srgbClr val="FFFF0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extLst>
                  <a:ext uri="{0D108BD9-81ED-4DB2-BD59-A6C34878D82A}">
                    <a16:rowId xmlns:a16="http://schemas.microsoft.com/office/drawing/2014/main" val="3146443334"/>
                  </a:ext>
                </a:extLst>
              </a:tr>
              <a:tr h="0">
                <a:tc>
                  <a:txBody>
                    <a:bodyPr/>
                    <a:lstStyle/>
                    <a:p>
                      <a:pPr>
                        <a:spcAft>
                          <a:spcPts val="0"/>
                        </a:spcAft>
                      </a:pPr>
                      <a:r>
                        <a:rPr lang="en-US" sz="2800" kern="100" dirty="0">
                          <a:solidFill>
                            <a:srgbClr val="00B0F0"/>
                          </a:solidFill>
                          <a:effectLst/>
                          <a:latin typeface="微软雅黑" panose="020B0503020204020204" pitchFamily="34" charset="-122"/>
                          <a:ea typeface="微软雅黑" panose="020B0503020204020204" pitchFamily="34" charset="-122"/>
                        </a:rPr>
                        <a:t>cyan</a:t>
                      </a:r>
                      <a:endParaRPr lang="zh-CN" sz="2800" kern="100" dirty="0">
                        <a:solidFill>
                          <a:srgbClr val="00B0F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2800" kern="100">
                          <a:solidFill>
                            <a:srgbClr val="00B0F0"/>
                          </a:solidFill>
                          <a:effectLst/>
                          <a:latin typeface="微软雅黑" panose="020B0503020204020204" pitchFamily="34" charset="-122"/>
                          <a:ea typeface="微软雅黑" panose="020B0503020204020204" pitchFamily="34" charset="-122"/>
                        </a:rPr>
                        <a:t>c</a:t>
                      </a:r>
                      <a:endParaRPr lang="zh-CN" sz="2800" kern="100">
                        <a:solidFill>
                          <a:srgbClr val="00B0F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solidFill>
                            <a:srgbClr val="00B0F0"/>
                          </a:solidFill>
                          <a:effectLst/>
                          <a:latin typeface="微软雅黑" panose="020B0503020204020204" pitchFamily="34" charset="-122"/>
                          <a:ea typeface="微软雅黑" panose="020B0503020204020204" pitchFamily="34" charset="-122"/>
                        </a:rPr>
                        <a:t>青色</a:t>
                      </a:r>
                      <a:endParaRPr lang="zh-CN" sz="2800" kern="100" dirty="0">
                        <a:solidFill>
                          <a:srgbClr val="00B0F0"/>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en-US" sz="2800" kern="100">
                          <a:effectLst/>
                          <a:latin typeface="微软雅黑" panose="020B0503020204020204" pitchFamily="34" charset="-122"/>
                          <a:ea typeface="微软雅黑" panose="020B0503020204020204" pitchFamily="34" charset="-122"/>
                        </a:rPr>
                        <a:t>black</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0"/>
                        </a:spcAft>
                      </a:pPr>
                      <a:r>
                        <a:rPr lang="en-US" sz="2800" kern="100">
                          <a:effectLst/>
                          <a:latin typeface="微软雅黑" panose="020B0503020204020204" pitchFamily="34" charset="-122"/>
                          <a:ea typeface="微软雅黑" panose="020B0503020204020204" pitchFamily="34" charset="-122"/>
                        </a:rPr>
                        <a:t>k</a:t>
                      </a:r>
                      <a:endParaRPr lang="zh-CN" sz="28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0"/>
                        </a:spcAft>
                      </a:pPr>
                      <a:r>
                        <a:rPr lang="zh-CN" sz="2800" kern="100" dirty="0">
                          <a:effectLst/>
                          <a:latin typeface="微软雅黑" panose="020B0503020204020204" pitchFamily="34" charset="-122"/>
                          <a:ea typeface="微软雅黑" panose="020B0503020204020204" pitchFamily="34" charset="-122"/>
                        </a:rPr>
                        <a:t>黑色</a:t>
                      </a:r>
                      <a:endParaRPr lang="zh-CN" sz="28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2255894942"/>
                  </a:ext>
                </a:extLst>
              </a:tr>
              <a:tr h="0">
                <a:tc>
                  <a:txBody>
                    <a:bodyPr/>
                    <a:lstStyle/>
                    <a:p>
                      <a:pPr>
                        <a:spcAft>
                          <a:spcPts val="0"/>
                        </a:spcAft>
                      </a:pPr>
                      <a:r>
                        <a:rPr lang="en-US" sz="2800" kern="100" dirty="0">
                          <a:solidFill>
                            <a:srgbClr val="FF6699"/>
                          </a:solidFill>
                          <a:effectLst/>
                          <a:latin typeface="微软雅黑" panose="020B0503020204020204" pitchFamily="34" charset="-122"/>
                          <a:ea typeface="微软雅黑" panose="020B0503020204020204" pitchFamily="34" charset="-122"/>
                        </a:rPr>
                        <a:t>magenta</a:t>
                      </a:r>
                      <a:endParaRPr lang="zh-CN" sz="2800" kern="100" dirty="0">
                        <a:solidFill>
                          <a:srgbClr val="FF6699"/>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solidFill>
                      <a:srgbClr val="7F7F7F"/>
                    </a:solidFill>
                  </a:tcPr>
                </a:tc>
                <a:tc>
                  <a:txBody>
                    <a:bodyPr/>
                    <a:lstStyle/>
                    <a:p>
                      <a:pPr>
                        <a:spcAft>
                          <a:spcPts val="0"/>
                        </a:spcAft>
                      </a:pPr>
                      <a:r>
                        <a:rPr lang="en-US" sz="2800" kern="100" dirty="0">
                          <a:solidFill>
                            <a:srgbClr val="FF6699"/>
                          </a:solidFill>
                          <a:effectLst/>
                          <a:latin typeface="微软雅黑" panose="020B0503020204020204" pitchFamily="34" charset="-122"/>
                          <a:ea typeface="微软雅黑" panose="020B0503020204020204" pitchFamily="34" charset="-122"/>
                        </a:rPr>
                        <a:t>m</a:t>
                      </a:r>
                      <a:endParaRPr lang="zh-CN" sz="2800" kern="100" dirty="0">
                        <a:solidFill>
                          <a:srgbClr val="FF6699"/>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rgbClr val="7F7F7F"/>
                    </a:solidFill>
                  </a:tcPr>
                </a:tc>
                <a:tc>
                  <a:txBody>
                    <a:bodyPr/>
                    <a:lstStyle/>
                    <a:p>
                      <a:pPr>
                        <a:spcAft>
                          <a:spcPts val="0"/>
                        </a:spcAft>
                      </a:pPr>
                      <a:r>
                        <a:rPr lang="zh-CN" sz="2800" kern="100" dirty="0">
                          <a:solidFill>
                            <a:srgbClr val="FF6699"/>
                          </a:solidFill>
                          <a:effectLst/>
                          <a:latin typeface="微软雅黑" panose="020B0503020204020204" pitchFamily="34" charset="-122"/>
                          <a:ea typeface="微软雅黑" panose="020B0503020204020204" pitchFamily="34" charset="-122"/>
                        </a:rPr>
                        <a:t>洋红色</a:t>
                      </a:r>
                      <a:endParaRPr lang="zh-CN" sz="2800" kern="100" dirty="0">
                        <a:solidFill>
                          <a:srgbClr val="FF6699"/>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rgbClr val="7F7F7F"/>
                    </a:solidFill>
                  </a:tcPr>
                </a:tc>
                <a:tc>
                  <a:txBody>
                    <a:bodyPr/>
                    <a:lstStyle/>
                    <a:p>
                      <a:pPr>
                        <a:spcAft>
                          <a:spcPts val="0"/>
                        </a:spcAft>
                      </a:pPr>
                      <a:r>
                        <a:rPr lang="en-US" sz="2800" kern="100" dirty="0">
                          <a:solidFill>
                            <a:schemeClr val="bg1"/>
                          </a:solidFill>
                          <a:effectLst/>
                          <a:latin typeface="微软雅黑" panose="020B0503020204020204" pitchFamily="34" charset="-122"/>
                          <a:ea typeface="微软雅黑" panose="020B0503020204020204" pitchFamily="34" charset="-122"/>
                        </a:rPr>
                        <a:t>white</a:t>
                      </a:r>
                      <a:endParaRPr lang="zh-CN" sz="2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solidFill>
                      <a:schemeClr val="bg1">
                        <a:lumMod val="50000"/>
                      </a:schemeClr>
                    </a:solidFill>
                  </a:tcPr>
                </a:tc>
                <a:tc>
                  <a:txBody>
                    <a:bodyPr/>
                    <a:lstStyle/>
                    <a:p>
                      <a:pPr>
                        <a:spcAft>
                          <a:spcPts val="0"/>
                        </a:spcAft>
                      </a:pPr>
                      <a:r>
                        <a:rPr lang="en-US" sz="2800" kern="100" dirty="0">
                          <a:solidFill>
                            <a:schemeClr val="bg1"/>
                          </a:solidFill>
                          <a:effectLst/>
                          <a:latin typeface="微软雅黑" panose="020B0503020204020204" pitchFamily="34" charset="-122"/>
                          <a:ea typeface="微软雅黑" panose="020B0503020204020204" pitchFamily="34" charset="-122"/>
                        </a:rPr>
                        <a:t>w</a:t>
                      </a:r>
                      <a:endParaRPr lang="zh-CN" sz="2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tc>
                  <a:txBody>
                    <a:bodyPr/>
                    <a:lstStyle/>
                    <a:p>
                      <a:pPr>
                        <a:spcAft>
                          <a:spcPts val="0"/>
                        </a:spcAft>
                      </a:pPr>
                      <a:r>
                        <a:rPr lang="zh-CN" sz="2800" kern="100" dirty="0">
                          <a:solidFill>
                            <a:schemeClr val="bg1"/>
                          </a:solidFill>
                          <a:effectLst/>
                          <a:latin typeface="微软雅黑" panose="020B0503020204020204" pitchFamily="34" charset="-122"/>
                          <a:ea typeface="微软雅黑" panose="020B0503020204020204" pitchFamily="34" charset="-122"/>
                        </a:rPr>
                        <a:t>白色</a:t>
                      </a:r>
                      <a:endParaRPr lang="zh-CN" sz="2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solidFill>
                      <a:schemeClr val="bg1">
                        <a:lumMod val="50000"/>
                      </a:schemeClr>
                    </a:solidFill>
                  </a:tcPr>
                </a:tc>
                <a:extLst>
                  <a:ext uri="{0D108BD9-81ED-4DB2-BD59-A6C34878D82A}">
                    <a16:rowId xmlns:a16="http://schemas.microsoft.com/office/drawing/2014/main" val="4288958381"/>
                  </a:ext>
                </a:extLst>
              </a:tr>
            </a:tbl>
          </a:graphicData>
        </a:graphic>
      </p:graphicFrame>
    </p:spTree>
    <p:extLst>
      <p:ext uri="{BB962C8B-B14F-4D97-AF65-F5344CB8AC3E}">
        <p14:creationId xmlns:p14="http://schemas.microsoft.com/office/powerpoint/2010/main" val="3552049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F1069-D1DA-4D48-A566-88B4C7B33617}"/>
              </a:ext>
            </a:extLst>
          </p:cNvPr>
          <p:cNvSpPr>
            <a:spLocks noGrp="1"/>
          </p:cNvSpPr>
          <p:nvPr>
            <p:ph type="title"/>
          </p:nvPr>
        </p:nvSpPr>
        <p:spPr/>
        <p:txBody>
          <a:bodyPr/>
          <a:lstStyle/>
          <a:p>
            <a:r>
              <a:rPr lang="zh-CN" altLang="en-US" dirty="0"/>
              <a:t>常用线条标记</a:t>
            </a:r>
          </a:p>
        </p:txBody>
      </p:sp>
      <p:graphicFrame>
        <p:nvGraphicFramePr>
          <p:cNvPr id="4" name="表格 3">
            <a:extLst>
              <a:ext uri="{FF2B5EF4-FFF2-40B4-BE49-F238E27FC236}">
                <a16:creationId xmlns:a16="http://schemas.microsoft.com/office/drawing/2014/main" id="{4F6C4E69-EAFC-46EB-BBBB-1BC9D48FD0EE}"/>
              </a:ext>
            </a:extLst>
          </p:cNvPr>
          <p:cNvGraphicFramePr>
            <a:graphicFrameLocks noGrp="1"/>
          </p:cNvGraphicFramePr>
          <p:nvPr>
            <p:extLst>
              <p:ext uri="{D42A27DB-BD31-4B8C-83A1-F6EECF244321}">
                <p14:modId xmlns:p14="http://schemas.microsoft.com/office/powerpoint/2010/main" val="551709777"/>
              </p:ext>
            </p:extLst>
          </p:nvPr>
        </p:nvGraphicFramePr>
        <p:xfrm>
          <a:off x="1024128" y="1789752"/>
          <a:ext cx="10757053" cy="4549956"/>
        </p:xfrm>
        <a:graphic>
          <a:graphicData uri="http://schemas.openxmlformats.org/drawingml/2006/table">
            <a:tbl>
              <a:tblPr firstRow="1" firstCol="1" bandRow="1">
                <a:tableStyleId>{9DCAF9ED-07DC-4A11-8D7F-57B35C25682E}</a:tableStyleId>
              </a:tblPr>
              <a:tblGrid>
                <a:gridCol w="3121696">
                  <a:extLst>
                    <a:ext uri="{9D8B030D-6E8A-4147-A177-3AD203B41FA5}">
                      <a16:colId xmlns:a16="http://schemas.microsoft.com/office/drawing/2014/main" val="1687748141"/>
                    </a:ext>
                  </a:extLst>
                </a:gridCol>
                <a:gridCol w="1499602">
                  <a:extLst>
                    <a:ext uri="{9D8B030D-6E8A-4147-A177-3AD203B41FA5}">
                      <a16:colId xmlns:a16="http://schemas.microsoft.com/office/drawing/2014/main" val="1265733228"/>
                    </a:ext>
                  </a:extLst>
                </a:gridCol>
                <a:gridCol w="1245704">
                  <a:extLst>
                    <a:ext uri="{9D8B030D-6E8A-4147-A177-3AD203B41FA5}">
                      <a16:colId xmlns:a16="http://schemas.microsoft.com/office/drawing/2014/main" val="2430484545"/>
                    </a:ext>
                  </a:extLst>
                </a:gridCol>
                <a:gridCol w="4890051">
                  <a:extLst>
                    <a:ext uri="{9D8B030D-6E8A-4147-A177-3AD203B41FA5}">
                      <a16:colId xmlns:a16="http://schemas.microsoft.com/office/drawing/2014/main" val="323257397"/>
                    </a:ext>
                  </a:extLst>
                </a:gridCol>
              </a:tblGrid>
              <a:tr h="263298">
                <a:tc>
                  <a:txBody>
                    <a:bodyPr/>
                    <a:lstStyle/>
                    <a:p>
                      <a:pPr>
                        <a:spcAft>
                          <a:spcPts val="0"/>
                        </a:spcAft>
                      </a:pPr>
                      <a:r>
                        <a:rPr lang="zh-CN" sz="2400" kern="100" dirty="0">
                          <a:ln>
                            <a:noFill/>
                          </a:ln>
                          <a:effectLst/>
                          <a:latin typeface="微软雅黑" panose="020B0503020204020204" pitchFamily="34" charset="-122"/>
                          <a:ea typeface="微软雅黑" panose="020B0503020204020204" pitchFamily="34" charset="-122"/>
                        </a:rPr>
                        <a:t>标记</a:t>
                      </a:r>
                      <a:endParaRPr lang="zh-CN" sz="24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2400" kern="100" dirty="0">
                          <a:ln>
                            <a:noFill/>
                          </a:ln>
                          <a:effectLst/>
                          <a:latin typeface="微软雅黑" panose="020B0503020204020204" pitchFamily="34" charset="-122"/>
                          <a:ea typeface="微软雅黑" panose="020B0503020204020204" pitchFamily="34" charset="-122"/>
                        </a:rPr>
                        <a:t>描述</a:t>
                      </a:r>
                      <a:endParaRPr lang="zh-CN" sz="24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2400" kern="100">
                          <a:ln>
                            <a:noFill/>
                          </a:ln>
                          <a:effectLst/>
                          <a:latin typeface="微软雅黑" panose="020B0503020204020204" pitchFamily="34" charset="-122"/>
                          <a:ea typeface="微软雅黑" panose="020B0503020204020204" pitchFamily="34" charset="-122"/>
                        </a:rPr>
                        <a:t>标记</a:t>
                      </a:r>
                      <a:endParaRPr lang="zh-CN" sz="24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zh-CN" sz="2400" kern="100" dirty="0">
                          <a:ln>
                            <a:noFill/>
                          </a:ln>
                          <a:effectLst/>
                          <a:latin typeface="微软雅黑" panose="020B0503020204020204" pitchFamily="34" charset="-122"/>
                          <a:ea typeface="微软雅黑" panose="020B0503020204020204" pitchFamily="34" charset="-122"/>
                        </a:rPr>
                        <a:t>描述</a:t>
                      </a:r>
                      <a:endParaRPr lang="zh-CN" sz="24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216826"/>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像素</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“&gt;”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右三角形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257865"/>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 ”</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点</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“&lt;”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左三角形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962170"/>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“o”</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圆</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“v”</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倒三角形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511072"/>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“D”</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菱形</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正三角形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8950294"/>
                  </a:ext>
                </a:extLst>
              </a:tr>
              <a:tr h="263298">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“d”</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小菱形</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“1”</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正三分支</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7571719"/>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“s”</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正方形</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“2”</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倒三分支</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912424"/>
                  </a:ext>
                </a:extLst>
              </a:tr>
              <a:tr h="263298">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“p”</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五边形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“3”</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左三分支</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107387"/>
                  </a:ext>
                </a:extLst>
              </a:tr>
              <a:tr h="263298">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“h”</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六边形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“4”</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右三分支</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214500"/>
                  </a:ext>
                </a:extLst>
              </a:tr>
              <a:tr h="263298">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“H”</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六边形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星号</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572267"/>
                  </a:ext>
                </a:extLst>
              </a:tr>
              <a:tr h="263298">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“8”</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八边形</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加号</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7716871"/>
                  </a:ext>
                </a:extLst>
              </a:tr>
              <a:tr h="263298">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竖直线</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“P”</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填充的加号</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3223840"/>
                  </a:ext>
                </a:extLst>
              </a:tr>
              <a:tr h="281353">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“_”</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水平线</a:t>
                      </a:r>
                      <a:endParaRPr lang="en-US"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ln>
                            <a:noFill/>
                          </a:ln>
                          <a:effectLst/>
                          <a:latin typeface="微软雅黑" panose="020B0503020204020204" pitchFamily="34" charset="-122"/>
                          <a:ea typeface="微软雅黑" panose="020B0503020204020204" pitchFamily="34" charset="-122"/>
                        </a:rPr>
                        <a:t>“x”</a:t>
                      </a:r>
                      <a:endParaRPr lang="zh-CN" sz="2000" kern="10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err="1">
                          <a:ln>
                            <a:noFill/>
                          </a:ln>
                          <a:effectLst/>
                          <a:latin typeface="微软雅黑" panose="020B0503020204020204" pitchFamily="34" charset="-122"/>
                          <a:ea typeface="微软雅黑" panose="020B0503020204020204" pitchFamily="34" charset="-122"/>
                        </a:rPr>
                        <a:t>乘号</a:t>
                      </a:r>
                      <a:endParaRPr lang="en-US"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3368275"/>
                  </a:ext>
                </a:extLst>
              </a:tr>
              <a:tr h="526596">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“None”, </a:t>
                      </a:r>
                      <a:r>
                        <a:rPr lang="zh-CN" altLang="en-US" sz="2000" kern="100" dirty="0">
                          <a:ln>
                            <a:noFill/>
                          </a:ln>
                          <a:effectLst/>
                          <a:latin typeface="微软雅黑" panose="020B0503020204020204" pitchFamily="34" charset="-122"/>
                          <a:ea typeface="微软雅黑" panose="020B0503020204020204" pitchFamily="34" charset="-122"/>
                        </a:rPr>
                        <a:t>“ ”</a:t>
                      </a:r>
                      <a:r>
                        <a:rPr lang="en-US" sz="2000" kern="100" dirty="0">
                          <a:ln>
                            <a:noFill/>
                          </a:ln>
                          <a:effectLst/>
                          <a:latin typeface="微软雅黑" panose="020B0503020204020204" pitchFamily="34" charset="-122"/>
                          <a:ea typeface="微软雅黑" panose="020B0503020204020204" pitchFamily="34" charset="-122"/>
                        </a:rPr>
                        <a:t> , </a:t>
                      </a:r>
                      <a:r>
                        <a:rPr lang="zh-CN" altLang="en-US" sz="2000" kern="100" dirty="0">
                          <a:ln>
                            <a:noFill/>
                          </a:ln>
                          <a:effectLst/>
                          <a:latin typeface="微软雅黑" panose="020B0503020204020204" pitchFamily="34" charset="-122"/>
                          <a:ea typeface="微软雅黑" panose="020B0503020204020204" pitchFamily="34" charset="-122"/>
                        </a:rPr>
                        <a:t>“”</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indent="152400" algn="ctr">
                        <a:spcAft>
                          <a:spcPts val="0"/>
                        </a:spcAft>
                      </a:pPr>
                      <a:r>
                        <a:rPr lang="zh-CN" sz="2000" kern="100" dirty="0">
                          <a:ln>
                            <a:noFill/>
                          </a:ln>
                          <a:effectLst/>
                          <a:latin typeface="微软雅黑" panose="020B0503020204020204" pitchFamily="34" charset="-122"/>
                          <a:ea typeface="微软雅黑" panose="020B0503020204020204" pitchFamily="34" charset="-122"/>
                        </a:rPr>
                        <a:t>无标记</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ln>
                            <a:noFill/>
                          </a:ln>
                          <a:effectLst/>
                          <a:latin typeface="微软雅黑" panose="020B0503020204020204" pitchFamily="34" charset="-122"/>
                          <a:ea typeface="微软雅黑" panose="020B0503020204020204" pitchFamily="34" charset="-122"/>
                        </a:rPr>
                        <a:t>'$...$'</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2000" kern="100" dirty="0">
                          <a:ln>
                            <a:noFill/>
                          </a:ln>
                          <a:effectLst/>
                          <a:latin typeface="微软雅黑" panose="020B0503020204020204" pitchFamily="34" charset="-122"/>
                          <a:ea typeface="微软雅黑" panose="020B0503020204020204" pitchFamily="34" charset="-122"/>
                        </a:rPr>
                        <a:t>字符串转为数学文本描述</a:t>
                      </a:r>
                      <a:r>
                        <a:rPr lang="zh-CN" altLang="en-US" sz="2000" kern="100" dirty="0">
                          <a:ln>
                            <a:noFill/>
                          </a:ln>
                          <a:effectLst/>
                          <a:latin typeface="微软雅黑" panose="020B0503020204020204" pitchFamily="34" charset="-122"/>
                          <a:ea typeface="微软雅黑" panose="020B0503020204020204" pitchFamily="34" charset="-122"/>
                        </a:rPr>
                        <a:t>（</a:t>
                      </a:r>
                      <a:r>
                        <a:rPr lang="en-US" altLang="zh-CN" sz="2000" kern="100" dirty="0">
                          <a:ln>
                            <a:noFill/>
                          </a:ln>
                          <a:effectLst/>
                          <a:latin typeface="微软雅黑" panose="020B0503020204020204" pitchFamily="34" charset="-122"/>
                          <a:ea typeface="微软雅黑" panose="020B0503020204020204" pitchFamily="34" charset="-122"/>
                        </a:rPr>
                        <a:t>Latex</a:t>
                      </a:r>
                      <a:r>
                        <a:rPr lang="zh-CN" altLang="en-US" sz="2000" kern="100" dirty="0">
                          <a:ln>
                            <a:noFill/>
                          </a:ln>
                          <a:effectLst/>
                          <a:latin typeface="微软雅黑" panose="020B0503020204020204" pitchFamily="34" charset="-122"/>
                          <a:ea typeface="微软雅黑" panose="020B0503020204020204" pitchFamily="34" charset="-122"/>
                        </a:rPr>
                        <a:t>）</a:t>
                      </a:r>
                      <a:endParaRPr lang="zh-CN" sz="2000" kern="100" dirty="0">
                        <a:ln>
                          <a:noFill/>
                        </a:ln>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461948"/>
                  </a:ext>
                </a:extLst>
              </a:tr>
            </a:tbl>
          </a:graphicData>
        </a:graphic>
      </p:graphicFrame>
    </p:spTree>
    <p:extLst>
      <p:ext uri="{BB962C8B-B14F-4D97-AF65-F5344CB8AC3E}">
        <p14:creationId xmlns:p14="http://schemas.microsoft.com/office/powerpoint/2010/main" val="50590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图形标注</a:t>
            </a:r>
          </a:p>
        </p:txBody>
      </p:sp>
      <p:graphicFrame>
        <p:nvGraphicFramePr>
          <p:cNvPr id="4" name="表格 3">
            <a:extLst>
              <a:ext uri="{FF2B5EF4-FFF2-40B4-BE49-F238E27FC236}">
                <a16:creationId xmlns:a16="http://schemas.microsoft.com/office/drawing/2014/main" id="{7A16063D-0B41-493E-8DC7-7131319B3E25}"/>
              </a:ext>
            </a:extLst>
          </p:cNvPr>
          <p:cNvGraphicFramePr>
            <a:graphicFrameLocks noGrp="1"/>
          </p:cNvGraphicFramePr>
          <p:nvPr>
            <p:extLst>
              <p:ext uri="{D42A27DB-BD31-4B8C-83A1-F6EECF244321}">
                <p14:modId xmlns:p14="http://schemas.microsoft.com/office/powerpoint/2010/main" val="2711385635"/>
              </p:ext>
            </p:extLst>
          </p:nvPr>
        </p:nvGraphicFramePr>
        <p:xfrm>
          <a:off x="1024127" y="1879261"/>
          <a:ext cx="9908915" cy="4481784"/>
        </p:xfrm>
        <a:graphic>
          <a:graphicData uri="http://schemas.openxmlformats.org/drawingml/2006/table">
            <a:tbl>
              <a:tblPr firstRow="1" firstCol="1" bandRow="1">
                <a:tableStyleId>{5C22544A-7EE6-4342-B048-85BDC9FD1C3A}</a:tableStyleId>
              </a:tblPr>
              <a:tblGrid>
                <a:gridCol w="1801621">
                  <a:extLst>
                    <a:ext uri="{9D8B030D-6E8A-4147-A177-3AD203B41FA5}">
                      <a16:colId xmlns:a16="http://schemas.microsoft.com/office/drawing/2014/main" val="20000"/>
                    </a:ext>
                  </a:extLst>
                </a:gridCol>
                <a:gridCol w="8107294">
                  <a:extLst>
                    <a:ext uri="{9D8B030D-6E8A-4147-A177-3AD203B41FA5}">
                      <a16:colId xmlns:a16="http://schemas.microsoft.com/office/drawing/2014/main" val="20001"/>
                    </a:ext>
                  </a:extLst>
                </a:gridCol>
              </a:tblGrid>
              <a:tr h="497976">
                <a:tc>
                  <a:txBody>
                    <a:bodyPr/>
                    <a:lstStyle/>
                    <a:p>
                      <a:pPr algn="ctr">
                        <a:lnSpc>
                          <a:spcPct val="150000"/>
                        </a:lnSpc>
                        <a:spcAft>
                          <a:spcPts val="0"/>
                        </a:spcAft>
                      </a:pPr>
                      <a:r>
                        <a:rPr lang="zh-CN" sz="1800" b="1" kern="100" dirty="0">
                          <a:effectLst/>
                          <a:latin typeface="+mj-ea"/>
                          <a:ea typeface="+mj-ea"/>
                          <a:cs typeface="Times New Roman" pitchFamily="18" charset="0"/>
                        </a:rPr>
                        <a:t>函数名称</a:t>
                      </a:r>
                    </a:p>
                  </a:txBody>
                  <a:tcPr marL="20971" marR="20971" marT="0" marB="0" anchor="ctr"/>
                </a:tc>
                <a:tc>
                  <a:txBody>
                    <a:bodyPr/>
                    <a:lstStyle/>
                    <a:p>
                      <a:pPr algn="ctr">
                        <a:lnSpc>
                          <a:spcPct val="150000"/>
                        </a:lnSpc>
                        <a:spcAft>
                          <a:spcPts val="0"/>
                        </a:spcAft>
                      </a:pPr>
                      <a:r>
                        <a:rPr lang="zh-CN" sz="1800" b="1" kern="100" dirty="0">
                          <a:effectLst/>
                          <a:latin typeface="+mj-ea"/>
                          <a:ea typeface="+mj-ea"/>
                          <a:cs typeface="Times New Roman" pitchFamily="18" charset="0"/>
                        </a:rPr>
                        <a:t>函数作用</a:t>
                      </a:r>
                      <a:r>
                        <a:rPr lang="zh-CN" altLang="en-US" sz="1800" b="1" kern="100" dirty="0">
                          <a:effectLst/>
                          <a:latin typeface="+mj-ea"/>
                          <a:ea typeface="+mj-ea"/>
                          <a:cs typeface="Times New Roman" pitchFamily="18" charset="0"/>
                        </a:rPr>
                        <a:t>（具体参数请查阅官方文档）</a:t>
                      </a:r>
                      <a:endParaRPr lang="zh-CN" sz="1800" b="1" kern="100" dirty="0">
                        <a:effectLst/>
                        <a:latin typeface="+mj-ea"/>
                        <a:ea typeface="+mj-ea"/>
                        <a:cs typeface="Times New Roman" pitchFamily="18" charset="0"/>
                      </a:endParaRPr>
                    </a:p>
                  </a:txBody>
                  <a:tcPr marL="20971" marR="20971" marT="0" marB="0" anchor="ctr"/>
                </a:tc>
                <a:extLst>
                  <a:ext uri="{0D108BD9-81ED-4DB2-BD59-A6C34878D82A}">
                    <a16:rowId xmlns:a16="http://schemas.microsoft.com/office/drawing/2014/main" val="10000"/>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plt.title</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在当前图形中添加标题，可以指定标题的名称、位置、颜色、字体大小等参数。</a:t>
                      </a:r>
                    </a:p>
                  </a:txBody>
                  <a:tcPr marL="20971" marR="20971" marT="0" marB="0" anchor="ctr"/>
                </a:tc>
                <a:extLst>
                  <a:ext uri="{0D108BD9-81ED-4DB2-BD59-A6C34878D82A}">
                    <a16:rowId xmlns:a16="http://schemas.microsoft.com/office/drawing/2014/main" val="10001"/>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plt.xlabel</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在当前图形中添加</a:t>
                      </a:r>
                      <a:r>
                        <a:rPr lang="en-US" sz="1800" b="1" kern="100" dirty="0">
                          <a:effectLst/>
                          <a:latin typeface="+mj-ea"/>
                          <a:ea typeface="+mj-ea"/>
                          <a:cs typeface="Times New Roman" pitchFamily="18" charset="0"/>
                        </a:rPr>
                        <a:t>x</a:t>
                      </a:r>
                      <a:r>
                        <a:rPr lang="zh-CN" sz="1800" b="1" kern="100" dirty="0">
                          <a:effectLst/>
                          <a:latin typeface="+mj-ea"/>
                          <a:ea typeface="+mj-ea"/>
                          <a:cs typeface="Times New Roman" pitchFamily="18" charset="0"/>
                        </a:rPr>
                        <a:t>轴名称，可以指定位置、颜色、字体大小等参数。</a:t>
                      </a:r>
                    </a:p>
                  </a:txBody>
                  <a:tcPr marL="20971" marR="20971" marT="0" marB="0" anchor="ctr"/>
                </a:tc>
                <a:extLst>
                  <a:ext uri="{0D108BD9-81ED-4DB2-BD59-A6C34878D82A}">
                    <a16:rowId xmlns:a16="http://schemas.microsoft.com/office/drawing/2014/main" val="10002"/>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plt.ylabel</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在当前图形中添加</a:t>
                      </a:r>
                      <a:r>
                        <a:rPr lang="en-US" sz="1800" b="1" kern="100" dirty="0">
                          <a:effectLst/>
                          <a:latin typeface="+mj-ea"/>
                          <a:ea typeface="+mj-ea"/>
                          <a:cs typeface="Times New Roman" pitchFamily="18" charset="0"/>
                        </a:rPr>
                        <a:t>y</a:t>
                      </a:r>
                      <a:r>
                        <a:rPr lang="zh-CN" sz="1800" b="1" kern="100" dirty="0">
                          <a:effectLst/>
                          <a:latin typeface="+mj-ea"/>
                          <a:ea typeface="+mj-ea"/>
                          <a:cs typeface="Times New Roman" pitchFamily="18" charset="0"/>
                        </a:rPr>
                        <a:t>轴名称，可以指定位置、颜色、字体大小等参数。</a:t>
                      </a:r>
                    </a:p>
                  </a:txBody>
                  <a:tcPr marL="20971" marR="20971" marT="0" marB="0" anchor="ctr"/>
                </a:tc>
                <a:extLst>
                  <a:ext uri="{0D108BD9-81ED-4DB2-BD59-A6C34878D82A}">
                    <a16:rowId xmlns:a16="http://schemas.microsoft.com/office/drawing/2014/main" val="10003"/>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plt.xlim</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指定当前图形</a:t>
                      </a:r>
                      <a:r>
                        <a:rPr lang="en-US" sz="1800" b="1" kern="100" dirty="0">
                          <a:effectLst/>
                          <a:latin typeface="+mj-ea"/>
                          <a:ea typeface="+mj-ea"/>
                          <a:cs typeface="Times New Roman" pitchFamily="18" charset="0"/>
                        </a:rPr>
                        <a:t>x</a:t>
                      </a:r>
                      <a:r>
                        <a:rPr lang="zh-CN" sz="1800" b="1" kern="100" dirty="0">
                          <a:effectLst/>
                          <a:latin typeface="+mj-ea"/>
                          <a:ea typeface="+mj-ea"/>
                          <a:cs typeface="Times New Roman" pitchFamily="18" charset="0"/>
                        </a:rPr>
                        <a:t>轴的范围，只能确定一个数值区间，而无法使用字符串标识。</a:t>
                      </a:r>
                    </a:p>
                  </a:txBody>
                  <a:tcPr marL="20971" marR="20971" marT="0" marB="0" anchor="ctr"/>
                </a:tc>
                <a:extLst>
                  <a:ext uri="{0D108BD9-81ED-4DB2-BD59-A6C34878D82A}">
                    <a16:rowId xmlns:a16="http://schemas.microsoft.com/office/drawing/2014/main" val="10004"/>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plt.ylim</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指定当前图形</a:t>
                      </a:r>
                      <a:r>
                        <a:rPr lang="en-US" sz="1800" b="1" kern="100" dirty="0">
                          <a:effectLst/>
                          <a:latin typeface="+mj-ea"/>
                          <a:ea typeface="+mj-ea"/>
                          <a:cs typeface="Times New Roman" pitchFamily="18" charset="0"/>
                        </a:rPr>
                        <a:t>y</a:t>
                      </a:r>
                      <a:r>
                        <a:rPr lang="zh-CN" sz="1800" b="1" kern="100" dirty="0">
                          <a:effectLst/>
                          <a:latin typeface="+mj-ea"/>
                          <a:ea typeface="+mj-ea"/>
                          <a:cs typeface="Times New Roman" pitchFamily="18" charset="0"/>
                        </a:rPr>
                        <a:t>轴的范围，只能确定一个数值区间，而无法使用字符串标识。</a:t>
                      </a:r>
                    </a:p>
                  </a:txBody>
                  <a:tcPr marL="20971" marR="20971" marT="0" marB="0" anchor="ctr"/>
                </a:tc>
                <a:extLst>
                  <a:ext uri="{0D108BD9-81ED-4DB2-BD59-A6C34878D82A}">
                    <a16:rowId xmlns:a16="http://schemas.microsoft.com/office/drawing/2014/main" val="10005"/>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plt.xticks</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指定</a:t>
                      </a:r>
                      <a:r>
                        <a:rPr lang="en-US" sz="1800" b="1" kern="100" dirty="0">
                          <a:effectLst/>
                          <a:latin typeface="+mj-ea"/>
                          <a:ea typeface="+mj-ea"/>
                          <a:cs typeface="Times New Roman" pitchFamily="18" charset="0"/>
                        </a:rPr>
                        <a:t>x</a:t>
                      </a:r>
                      <a:r>
                        <a:rPr lang="zh-CN" sz="1800" b="1" kern="100" dirty="0">
                          <a:effectLst/>
                          <a:latin typeface="+mj-ea"/>
                          <a:ea typeface="+mj-ea"/>
                          <a:cs typeface="Times New Roman" pitchFamily="18" charset="0"/>
                        </a:rPr>
                        <a:t>轴刻度的数目与取值。</a:t>
                      </a:r>
                    </a:p>
                  </a:txBody>
                  <a:tcPr marL="20971" marR="20971" marT="0" marB="0" anchor="ctr"/>
                </a:tc>
                <a:extLst>
                  <a:ext uri="{0D108BD9-81ED-4DB2-BD59-A6C34878D82A}">
                    <a16:rowId xmlns:a16="http://schemas.microsoft.com/office/drawing/2014/main" val="10006"/>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plt.yticks</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指定</a:t>
                      </a:r>
                      <a:r>
                        <a:rPr lang="en-US" sz="1800" b="1" kern="100" dirty="0">
                          <a:effectLst/>
                          <a:latin typeface="+mj-ea"/>
                          <a:ea typeface="+mj-ea"/>
                          <a:cs typeface="Times New Roman" pitchFamily="18" charset="0"/>
                        </a:rPr>
                        <a:t>y</a:t>
                      </a:r>
                      <a:r>
                        <a:rPr lang="zh-CN" sz="1800" b="1" kern="100" dirty="0">
                          <a:effectLst/>
                          <a:latin typeface="+mj-ea"/>
                          <a:ea typeface="+mj-ea"/>
                          <a:cs typeface="Times New Roman" pitchFamily="18" charset="0"/>
                        </a:rPr>
                        <a:t>轴刻度的数目与取值。</a:t>
                      </a:r>
                    </a:p>
                  </a:txBody>
                  <a:tcPr marL="20971" marR="20971" marT="0" marB="0" anchor="ctr"/>
                </a:tc>
                <a:extLst>
                  <a:ext uri="{0D108BD9-81ED-4DB2-BD59-A6C34878D82A}">
                    <a16:rowId xmlns:a16="http://schemas.microsoft.com/office/drawing/2014/main" val="10007"/>
                  </a:ext>
                </a:extLst>
              </a:tr>
              <a:tr h="497976">
                <a:tc>
                  <a:txBody>
                    <a:bodyPr/>
                    <a:lstStyle/>
                    <a:p>
                      <a:pPr algn="ctr">
                        <a:lnSpc>
                          <a:spcPct val="120000"/>
                        </a:lnSpc>
                        <a:spcAft>
                          <a:spcPts val="0"/>
                        </a:spcAft>
                      </a:pPr>
                      <a:r>
                        <a:rPr lang="en-US" sz="1800" b="1" kern="100" dirty="0" err="1">
                          <a:effectLst/>
                          <a:latin typeface="Times New Roman" pitchFamily="18" charset="0"/>
                          <a:ea typeface="+mj-ea"/>
                          <a:cs typeface="Times New Roman" pitchFamily="18" charset="0"/>
                        </a:rPr>
                        <a:t>plt.legend</a:t>
                      </a:r>
                      <a:endParaRPr lang="zh-CN" sz="1800" b="1" kern="100" dirty="0">
                        <a:effectLst/>
                        <a:latin typeface="Times New Roman" pitchFamily="18" charset="0"/>
                        <a:ea typeface="+mj-ea"/>
                        <a:cs typeface="Times New Roman" pitchFamily="18" charset="0"/>
                      </a:endParaRPr>
                    </a:p>
                  </a:txBody>
                  <a:tcPr marL="20971" marR="20971" marT="0" marB="0" anchor="ctr"/>
                </a:tc>
                <a:tc>
                  <a:txBody>
                    <a:bodyPr/>
                    <a:lstStyle/>
                    <a:p>
                      <a:pPr algn="just">
                        <a:lnSpc>
                          <a:spcPct val="120000"/>
                        </a:lnSpc>
                        <a:spcAft>
                          <a:spcPts val="0"/>
                        </a:spcAft>
                      </a:pPr>
                      <a:r>
                        <a:rPr lang="zh-CN" sz="1800" b="1" kern="100" dirty="0">
                          <a:effectLst/>
                          <a:latin typeface="+mj-ea"/>
                          <a:ea typeface="+mj-ea"/>
                          <a:cs typeface="Times New Roman" pitchFamily="18" charset="0"/>
                        </a:rPr>
                        <a:t>指定当前图形的图例，可以指定图例的大小、位置、标签。</a:t>
                      </a:r>
                    </a:p>
                  </a:txBody>
                  <a:tcPr marL="20971" marR="20971"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6476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图形标注</a:t>
            </a:r>
          </a:p>
        </p:txBody>
      </p:sp>
      <p:sp>
        <p:nvSpPr>
          <p:cNvPr id="6" name="内容占位符 7">
            <a:extLst>
              <a:ext uri="{FF2B5EF4-FFF2-40B4-BE49-F238E27FC236}">
                <a16:creationId xmlns:a16="http://schemas.microsoft.com/office/drawing/2014/main" id="{7BD7598D-1CB6-4D49-BD0B-A5B4DB954102}"/>
              </a:ext>
            </a:extLst>
          </p:cNvPr>
          <p:cNvSpPr txBox="1">
            <a:spLocks/>
          </p:cNvSpPr>
          <p:nvPr/>
        </p:nvSpPr>
        <p:spPr>
          <a:xfrm>
            <a:off x="1024128" y="1890336"/>
            <a:ext cx="3131879" cy="89603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1" indent="0">
              <a:spcBef>
                <a:spcPts val="0"/>
              </a:spcBef>
              <a:buFont typeface="Wingdings 3" pitchFamily="18" charset="2"/>
              <a:buNone/>
            </a:pPr>
            <a:endParaRPr lang="zh-CN" altLang="en-US" sz="2400" dirty="0">
              <a:latin typeface="+mn-ea"/>
            </a:endParaRPr>
          </a:p>
        </p:txBody>
      </p:sp>
      <p:pic>
        <p:nvPicPr>
          <p:cNvPr id="8" name="图片 7">
            <a:extLst>
              <a:ext uri="{FF2B5EF4-FFF2-40B4-BE49-F238E27FC236}">
                <a16:creationId xmlns:a16="http://schemas.microsoft.com/office/drawing/2014/main" id="{76A4A877-A9B5-41C6-B715-C818D174B313}"/>
              </a:ext>
            </a:extLst>
          </p:cNvPr>
          <p:cNvPicPr>
            <a:picLocks noChangeAspect="1"/>
          </p:cNvPicPr>
          <p:nvPr/>
        </p:nvPicPr>
        <p:blipFill>
          <a:blip r:embed="rId3"/>
          <a:stretch>
            <a:fillRect/>
          </a:stretch>
        </p:blipFill>
        <p:spPr>
          <a:xfrm>
            <a:off x="753468" y="2228345"/>
            <a:ext cx="9677897" cy="3549832"/>
          </a:xfrm>
          <a:prstGeom prst="rect">
            <a:avLst/>
          </a:prstGeom>
        </p:spPr>
      </p:pic>
    </p:spTree>
    <p:extLst>
      <p:ext uri="{BB962C8B-B14F-4D97-AF65-F5344CB8AC3E}">
        <p14:creationId xmlns:p14="http://schemas.microsoft.com/office/powerpoint/2010/main" val="13008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图形标注</a:t>
            </a:r>
          </a:p>
        </p:txBody>
      </p:sp>
      <p:sp>
        <p:nvSpPr>
          <p:cNvPr id="6" name="内容占位符 7">
            <a:extLst>
              <a:ext uri="{FF2B5EF4-FFF2-40B4-BE49-F238E27FC236}">
                <a16:creationId xmlns:a16="http://schemas.microsoft.com/office/drawing/2014/main" id="{7BD7598D-1CB6-4D49-BD0B-A5B4DB954102}"/>
              </a:ext>
            </a:extLst>
          </p:cNvPr>
          <p:cNvSpPr txBox="1">
            <a:spLocks/>
          </p:cNvSpPr>
          <p:nvPr/>
        </p:nvSpPr>
        <p:spPr>
          <a:xfrm>
            <a:off x="1024128" y="1890336"/>
            <a:ext cx="3131879" cy="89603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1" indent="0">
              <a:spcBef>
                <a:spcPts val="0"/>
              </a:spcBef>
              <a:buFont typeface="Wingdings 3" pitchFamily="18" charset="2"/>
              <a:buNone/>
            </a:pPr>
            <a:endParaRPr lang="zh-CN" altLang="en-US" sz="2400" dirty="0">
              <a:latin typeface="+mn-ea"/>
            </a:endParaRPr>
          </a:p>
        </p:txBody>
      </p:sp>
      <p:pic>
        <p:nvPicPr>
          <p:cNvPr id="7" name="图片 6">
            <a:extLst>
              <a:ext uri="{FF2B5EF4-FFF2-40B4-BE49-F238E27FC236}">
                <a16:creationId xmlns:a16="http://schemas.microsoft.com/office/drawing/2014/main" id="{4E4DE308-5C50-47D8-B9A0-EAB8462F3FC2}"/>
              </a:ext>
            </a:extLst>
          </p:cNvPr>
          <p:cNvPicPr>
            <a:picLocks noChangeAspect="1"/>
          </p:cNvPicPr>
          <p:nvPr/>
        </p:nvPicPr>
        <p:blipFill>
          <a:blip r:embed="rId3"/>
          <a:stretch>
            <a:fillRect/>
          </a:stretch>
        </p:blipFill>
        <p:spPr>
          <a:xfrm>
            <a:off x="1024128" y="1796310"/>
            <a:ext cx="6296156" cy="4577985"/>
          </a:xfrm>
          <a:prstGeom prst="rect">
            <a:avLst/>
          </a:prstGeom>
        </p:spPr>
      </p:pic>
      <p:pic>
        <p:nvPicPr>
          <p:cNvPr id="10" name="图片 9">
            <a:extLst>
              <a:ext uri="{FF2B5EF4-FFF2-40B4-BE49-F238E27FC236}">
                <a16:creationId xmlns:a16="http://schemas.microsoft.com/office/drawing/2014/main" id="{D136D83B-BAE0-40EC-9969-9B58BC2BB2DF}"/>
              </a:ext>
            </a:extLst>
          </p:cNvPr>
          <p:cNvPicPr>
            <a:picLocks noChangeAspect="1"/>
          </p:cNvPicPr>
          <p:nvPr/>
        </p:nvPicPr>
        <p:blipFill>
          <a:blip r:embed="rId4"/>
          <a:stretch>
            <a:fillRect/>
          </a:stretch>
        </p:blipFill>
        <p:spPr>
          <a:xfrm>
            <a:off x="7409164" y="2080292"/>
            <a:ext cx="4727499" cy="4010020"/>
          </a:xfrm>
          <a:prstGeom prst="rect">
            <a:avLst/>
          </a:prstGeom>
        </p:spPr>
      </p:pic>
    </p:spTree>
    <p:extLst>
      <p:ext uri="{BB962C8B-B14F-4D97-AF65-F5344CB8AC3E}">
        <p14:creationId xmlns:p14="http://schemas.microsoft.com/office/powerpoint/2010/main" val="122026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DA3DFF-BB1D-46D6-8A06-209FCBC6F1BA}"/>
              </a:ext>
            </a:extLst>
          </p:cNvPr>
          <p:cNvSpPr>
            <a:spLocks noGrp="1"/>
          </p:cNvSpPr>
          <p:nvPr>
            <p:ph type="title"/>
          </p:nvPr>
        </p:nvSpPr>
        <p:spPr/>
        <p:txBody>
          <a:bodyPr/>
          <a:lstStyle/>
          <a:p>
            <a:r>
              <a:rPr lang="zh-CN" altLang="en-US" dirty="0"/>
              <a:t>图例位置值</a:t>
            </a:r>
          </a:p>
        </p:txBody>
      </p:sp>
      <p:graphicFrame>
        <p:nvGraphicFramePr>
          <p:cNvPr id="8" name="表格 8">
            <a:extLst>
              <a:ext uri="{FF2B5EF4-FFF2-40B4-BE49-F238E27FC236}">
                <a16:creationId xmlns:a16="http://schemas.microsoft.com/office/drawing/2014/main" id="{1515469E-DDF4-4811-A246-34C1B8E6DFC0}"/>
              </a:ext>
            </a:extLst>
          </p:cNvPr>
          <p:cNvGraphicFramePr>
            <a:graphicFrameLocks noGrp="1"/>
          </p:cNvGraphicFramePr>
          <p:nvPr>
            <p:ph idx="1"/>
            <p:extLst>
              <p:ext uri="{D42A27DB-BD31-4B8C-83A1-F6EECF244321}">
                <p14:modId xmlns:p14="http://schemas.microsoft.com/office/powerpoint/2010/main" val="1364122246"/>
              </p:ext>
            </p:extLst>
          </p:nvPr>
        </p:nvGraphicFramePr>
        <p:xfrm>
          <a:off x="1023938" y="1893194"/>
          <a:ext cx="9720260" cy="4451796"/>
        </p:xfrm>
        <a:graphic>
          <a:graphicData uri="http://schemas.openxmlformats.org/drawingml/2006/table">
            <a:tbl>
              <a:tblPr firstRow="1" bandRow="1">
                <a:tableStyleId>{5C22544A-7EE6-4342-B048-85BDC9FD1C3A}</a:tableStyleId>
              </a:tblPr>
              <a:tblGrid>
                <a:gridCol w="2430065">
                  <a:extLst>
                    <a:ext uri="{9D8B030D-6E8A-4147-A177-3AD203B41FA5}">
                      <a16:colId xmlns:a16="http://schemas.microsoft.com/office/drawing/2014/main" val="423460673"/>
                    </a:ext>
                  </a:extLst>
                </a:gridCol>
                <a:gridCol w="2430065">
                  <a:extLst>
                    <a:ext uri="{9D8B030D-6E8A-4147-A177-3AD203B41FA5}">
                      <a16:colId xmlns:a16="http://schemas.microsoft.com/office/drawing/2014/main" val="3953688932"/>
                    </a:ext>
                  </a:extLst>
                </a:gridCol>
                <a:gridCol w="2430065">
                  <a:extLst>
                    <a:ext uri="{9D8B030D-6E8A-4147-A177-3AD203B41FA5}">
                      <a16:colId xmlns:a16="http://schemas.microsoft.com/office/drawing/2014/main" val="231307913"/>
                    </a:ext>
                  </a:extLst>
                </a:gridCol>
                <a:gridCol w="2430065">
                  <a:extLst>
                    <a:ext uri="{9D8B030D-6E8A-4147-A177-3AD203B41FA5}">
                      <a16:colId xmlns:a16="http://schemas.microsoft.com/office/drawing/2014/main" val="2865486878"/>
                    </a:ext>
                  </a:extLst>
                </a:gridCol>
              </a:tblGrid>
              <a:tr h="1165956">
                <a:tc>
                  <a:txBody>
                    <a:bodyPr/>
                    <a:lstStyle/>
                    <a:p>
                      <a:pPr algn="ctr"/>
                      <a:r>
                        <a:rPr lang="en-US" sz="2400" dirty="0">
                          <a:effectLst/>
                          <a:latin typeface="微软雅黑" panose="020B0503020204020204" pitchFamily="34" charset="-122"/>
                          <a:ea typeface="微软雅黑" panose="020B0503020204020204" pitchFamily="34" charset="-122"/>
                        </a:rPr>
                        <a:t>Location String</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Location </a:t>
                      </a:r>
                    </a:p>
                    <a:p>
                      <a:pPr algn="ctr"/>
                      <a:r>
                        <a:rPr lang="en-US" sz="2400" dirty="0">
                          <a:effectLst/>
                          <a:latin typeface="微软雅黑" panose="020B0503020204020204" pitchFamily="34" charset="-122"/>
                          <a:ea typeface="微软雅黑" panose="020B0503020204020204" pitchFamily="34" charset="-122"/>
                        </a:rPr>
                        <a:t>Code</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Location String</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Location </a:t>
                      </a:r>
                    </a:p>
                    <a:p>
                      <a:pPr algn="ctr"/>
                      <a:r>
                        <a:rPr lang="en-US" sz="2400" dirty="0">
                          <a:effectLst/>
                          <a:latin typeface="微软雅黑" panose="020B0503020204020204" pitchFamily="34" charset="-122"/>
                          <a:ea typeface="微软雅黑" panose="020B0503020204020204" pitchFamily="34" charset="-122"/>
                        </a:rPr>
                        <a:t>Code</a:t>
                      </a:r>
                    </a:p>
                  </a:txBody>
                  <a:tcPr marL="58018" marR="58018" marT="29009" marB="29009" anchor="ctr"/>
                </a:tc>
                <a:extLst>
                  <a:ext uri="{0D108BD9-81ED-4DB2-BD59-A6C34878D82A}">
                    <a16:rowId xmlns:a16="http://schemas.microsoft.com/office/drawing/2014/main" val="3812538939"/>
                  </a:ext>
                </a:extLst>
              </a:tr>
              <a:tr h="547640">
                <a:tc>
                  <a:txBody>
                    <a:bodyPr/>
                    <a:lstStyle/>
                    <a:p>
                      <a:pPr algn="ctr"/>
                      <a:r>
                        <a:rPr lang="en-US" sz="2400" dirty="0">
                          <a:effectLst/>
                          <a:latin typeface="微软雅黑" panose="020B0503020204020204" pitchFamily="34" charset="-122"/>
                          <a:ea typeface="微软雅黑" panose="020B0503020204020204" pitchFamily="34" charset="-122"/>
                        </a:rPr>
                        <a:t>'best'</a:t>
                      </a:r>
                    </a:p>
                  </a:txBody>
                  <a:tcPr marL="58018" marR="58018" marT="29009" marB="29009" anchor="ctr"/>
                </a:tc>
                <a:tc>
                  <a:txBody>
                    <a:bodyPr/>
                    <a:lstStyle/>
                    <a:p>
                      <a:pPr algn="ctr"/>
                      <a:r>
                        <a:rPr lang="en-US" altLang="zh-CN" sz="2400">
                          <a:effectLst/>
                          <a:latin typeface="微软雅黑" panose="020B0503020204020204" pitchFamily="34" charset="-122"/>
                          <a:ea typeface="微软雅黑" panose="020B0503020204020204" pitchFamily="34" charset="-122"/>
                        </a:rPr>
                        <a:t>0</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'center left'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6</a:t>
                      </a:r>
                    </a:p>
                  </a:txBody>
                  <a:tcPr marL="58018" marR="58018" marT="29009" marB="29009" anchor="ctr"/>
                </a:tc>
                <a:extLst>
                  <a:ext uri="{0D108BD9-81ED-4DB2-BD59-A6C34878D82A}">
                    <a16:rowId xmlns:a16="http://schemas.microsoft.com/office/drawing/2014/main" val="4262658616"/>
                  </a:ext>
                </a:extLst>
              </a:tr>
              <a:tr h="547640">
                <a:tc>
                  <a:txBody>
                    <a:bodyPr/>
                    <a:lstStyle/>
                    <a:p>
                      <a:pPr algn="ctr"/>
                      <a:r>
                        <a:rPr lang="en-US" sz="2400" dirty="0">
                          <a:effectLst/>
                          <a:latin typeface="微软雅黑" panose="020B0503020204020204" pitchFamily="34" charset="-122"/>
                          <a:ea typeface="微软雅黑" panose="020B0503020204020204" pitchFamily="34" charset="-122"/>
                        </a:rPr>
                        <a:t>'upper right'</a:t>
                      </a:r>
                    </a:p>
                  </a:txBody>
                  <a:tcPr marL="58018" marR="58018" marT="29009" marB="29009" anchor="ctr"/>
                </a:tc>
                <a:tc>
                  <a:txBody>
                    <a:bodyPr/>
                    <a:lstStyle/>
                    <a:p>
                      <a:pPr algn="ctr"/>
                      <a:r>
                        <a:rPr lang="en-US" altLang="zh-CN" sz="2400">
                          <a:effectLst/>
                          <a:latin typeface="微软雅黑" panose="020B0503020204020204" pitchFamily="34" charset="-122"/>
                          <a:ea typeface="微软雅黑" panose="020B0503020204020204" pitchFamily="34" charset="-122"/>
                        </a:rPr>
                        <a:t>1</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'center right'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7</a:t>
                      </a:r>
                    </a:p>
                  </a:txBody>
                  <a:tcPr marL="58018" marR="58018" marT="29009" marB="29009" anchor="ctr"/>
                </a:tc>
                <a:extLst>
                  <a:ext uri="{0D108BD9-81ED-4DB2-BD59-A6C34878D82A}">
                    <a16:rowId xmlns:a16="http://schemas.microsoft.com/office/drawing/2014/main" val="3806045412"/>
                  </a:ext>
                </a:extLst>
              </a:tr>
              <a:tr h="547640">
                <a:tc>
                  <a:txBody>
                    <a:bodyPr/>
                    <a:lstStyle/>
                    <a:p>
                      <a:pPr algn="ctr"/>
                      <a:r>
                        <a:rPr lang="en-US" sz="2400" dirty="0">
                          <a:effectLst/>
                          <a:latin typeface="微软雅黑" panose="020B0503020204020204" pitchFamily="34" charset="-122"/>
                          <a:ea typeface="微软雅黑" panose="020B0503020204020204" pitchFamily="34" charset="-122"/>
                        </a:rPr>
                        <a:t>'upper left'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2</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'lower center'</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8</a:t>
                      </a:r>
                    </a:p>
                  </a:txBody>
                  <a:tcPr marL="58018" marR="58018" marT="29009" marB="29009" anchor="ctr"/>
                </a:tc>
                <a:extLst>
                  <a:ext uri="{0D108BD9-81ED-4DB2-BD59-A6C34878D82A}">
                    <a16:rowId xmlns:a16="http://schemas.microsoft.com/office/drawing/2014/main" val="2256777373"/>
                  </a:ext>
                </a:extLst>
              </a:tr>
              <a:tr h="547640">
                <a:tc>
                  <a:txBody>
                    <a:bodyPr/>
                    <a:lstStyle/>
                    <a:p>
                      <a:pPr algn="ctr"/>
                      <a:r>
                        <a:rPr lang="en-US" sz="2400">
                          <a:effectLst/>
                          <a:latin typeface="微软雅黑" panose="020B0503020204020204" pitchFamily="34" charset="-122"/>
                          <a:ea typeface="微软雅黑" panose="020B0503020204020204" pitchFamily="34" charset="-122"/>
                        </a:rPr>
                        <a:t>'lower left'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3</a:t>
                      </a:r>
                    </a:p>
                  </a:txBody>
                  <a:tcPr marL="58018" marR="58018" marT="29009" marB="29009" anchor="ctr"/>
                </a:tc>
                <a:tc>
                  <a:txBody>
                    <a:bodyPr/>
                    <a:lstStyle/>
                    <a:p>
                      <a:pPr algn="ctr"/>
                      <a:r>
                        <a:rPr lang="en-US" sz="2400">
                          <a:effectLst/>
                          <a:latin typeface="微软雅黑" panose="020B0503020204020204" pitchFamily="34" charset="-122"/>
                          <a:ea typeface="微软雅黑" panose="020B0503020204020204" pitchFamily="34" charset="-122"/>
                        </a:rPr>
                        <a:t>'upper center'</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9</a:t>
                      </a:r>
                    </a:p>
                  </a:txBody>
                  <a:tcPr marL="58018" marR="58018" marT="29009" marB="29009" anchor="ctr"/>
                </a:tc>
                <a:extLst>
                  <a:ext uri="{0D108BD9-81ED-4DB2-BD59-A6C34878D82A}">
                    <a16:rowId xmlns:a16="http://schemas.microsoft.com/office/drawing/2014/main" val="429696921"/>
                  </a:ext>
                </a:extLst>
              </a:tr>
              <a:tr h="547640">
                <a:tc>
                  <a:txBody>
                    <a:bodyPr/>
                    <a:lstStyle/>
                    <a:p>
                      <a:pPr algn="ctr"/>
                      <a:r>
                        <a:rPr lang="en-US" sz="2400">
                          <a:effectLst/>
                          <a:latin typeface="微软雅黑" panose="020B0503020204020204" pitchFamily="34" charset="-122"/>
                          <a:ea typeface="微软雅黑" panose="020B0503020204020204" pitchFamily="34" charset="-122"/>
                        </a:rPr>
                        <a:t>'lower right'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4</a:t>
                      </a:r>
                    </a:p>
                  </a:txBody>
                  <a:tcPr marL="58018" marR="58018" marT="29009" marB="29009" anchor="ctr"/>
                </a:tc>
                <a:tc>
                  <a:txBody>
                    <a:bodyPr/>
                    <a:lstStyle/>
                    <a:p>
                      <a:pPr algn="ctr"/>
                      <a:r>
                        <a:rPr lang="en-US" sz="2400" dirty="0">
                          <a:effectLst/>
                          <a:latin typeface="微软雅黑" panose="020B0503020204020204" pitchFamily="34" charset="-122"/>
                          <a:ea typeface="微软雅黑" panose="020B0503020204020204" pitchFamily="34" charset="-122"/>
                        </a:rPr>
                        <a:t>'center'</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10</a:t>
                      </a:r>
                    </a:p>
                  </a:txBody>
                  <a:tcPr marL="58018" marR="58018" marT="29009" marB="29009" anchor="ctr"/>
                </a:tc>
                <a:extLst>
                  <a:ext uri="{0D108BD9-81ED-4DB2-BD59-A6C34878D82A}">
                    <a16:rowId xmlns:a16="http://schemas.microsoft.com/office/drawing/2014/main" val="1648705659"/>
                  </a:ext>
                </a:extLst>
              </a:tr>
              <a:tr h="547640">
                <a:tc>
                  <a:txBody>
                    <a:bodyPr/>
                    <a:lstStyle/>
                    <a:p>
                      <a:pPr algn="ctr"/>
                      <a:r>
                        <a:rPr lang="en-US" sz="2400">
                          <a:effectLst/>
                          <a:latin typeface="微软雅黑" panose="020B0503020204020204" pitchFamily="34" charset="-122"/>
                          <a:ea typeface="微软雅黑" panose="020B0503020204020204" pitchFamily="34" charset="-122"/>
                        </a:rPr>
                        <a:t>'right'</a:t>
                      </a:r>
                    </a:p>
                  </a:txBody>
                  <a:tcPr marL="58018" marR="58018" marT="29009" marB="29009" anchor="ctr"/>
                </a:tc>
                <a:tc>
                  <a:txBody>
                    <a:bodyPr/>
                    <a:lstStyle/>
                    <a:p>
                      <a:pPr algn="ctr"/>
                      <a:r>
                        <a:rPr lang="en-US" altLang="zh-CN" sz="2400" dirty="0">
                          <a:effectLst/>
                          <a:latin typeface="微软雅黑" panose="020B0503020204020204" pitchFamily="34" charset="-122"/>
                          <a:ea typeface="微软雅黑" panose="020B0503020204020204" pitchFamily="34" charset="-122"/>
                        </a:rPr>
                        <a:t>5</a:t>
                      </a:r>
                    </a:p>
                  </a:txBody>
                  <a:tcPr marL="58018" marR="58018" marT="29009" marB="29009" anchor="ctr"/>
                </a:tc>
                <a:tc>
                  <a:txBody>
                    <a:bodyPr/>
                    <a:lstStyle/>
                    <a:p>
                      <a:endParaRPr lang="en-US" sz="2400" dirty="0">
                        <a:effectLst/>
                        <a:latin typeface="微软雅黑" panose="020B0503020204020204" pitchFamily="34" charset="-122"/>
                        <a:ea typeface="微软雅黑" panose="020B0503020204020204" pitchFamily="34" charset="-122"/>
                      </a:endParaRPr>
                    </a:p>
                  </a:txBody>
                  <a:tcPr marL="58018" marR="58018" marT="29009" marB="29009" anchor="ctr"/>
                </a:tc>
                <a:tc>
                  <a:txBody>
                    <a:bodyPr/>
                    <a:lstStyle/>
                    <a:p>
                      <a:endParaRPr lang="en-US" altLang="zh-CN" sz="2400" dirty="0">
                        <a:effectLst/>
                        <a:latin typeface="微软雅黑" panose="020B0503020204020204" pitchFamily="34" charset="-122"/>
                        <a:ea typeface="微软雅黑" panose="020B0503020204020204" pitchFamily="34" charset="-122"/>
                      </a:endParaRPr>
                    </a:p>
                  </a:txBody>
                  <a:tcPr marL="58018" marR="58018" marT="29009" marB="29009" anchor="ctr"/>
                </a:tc>
                <a:extLst>
                  <a:ext uri="{0D108BD9-81ED-4DB2-BD59-A6C34878D82A}">
                    <a16:rowId xmlns:a16="http://schemas.microsoft.com/office/drawing/2014/main" val="2391607982"/>
                  </a:ext>
                </a:extLst>
              </a:tr>
            </a:tbl>
          </a:graphicData>
        </a:graphic>
      </p:graphicFrame>
    </p:spTree>
    <p:extLst>
      <p:ext uri="{BB962C8B-B14F-4D97-AF65-F5344CB8AC3E}">
        <p14:creationId xmlns:p14="http://schemas.microsoft.com/office/powerpoint/2010/main" val="344154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43901-BE18-4C62-A608-9EFCC1D65267}"/>
              </a:ext>
            </a:extLst>
          </p:cNvPr>
          <p:cNvSpPr>
            <a:spLocks noGrp="1"/>
          </p:cNvSpPr>
          <p:nvPr>
            <p:ph type="title"/>
          </p:nvPr>
        </p:nvSpPr>
        <p:spPr/>
        <p:txBody>
          <a:bodyPr/>
          <a:lstStyle/>
          <a:p>
            <a:r>
              <a:rPr lang="zh-CN" altLang="en-US" dirty="0"/>
              <a:t>数据点标注</a:t>
            </a:r>
          </a:p>
        </p:txBody>
      </p:sp>
      <p:sp>
        <p:nvSpPr>
          <p:cNvPr id="4" name="内容占位符 3">
            <a:extLst>
              <a:ext uri="{FF2B5EF4-FFF2-40B4-BE49-F238E27FC236}">
                <a16:creationId xmlns:a16="http://schemas.microsoft.com/office/drawing/2014/main" id="{57C41B16-D97F-4525-9422-001A92874985}"/>
              </a:ext>
            </a:extLst>
          </p:cNvPr>
          <p:cNvSpPr>
            <a:spLocks noGrp="1"/>
          </p:cNvSpPr>
          <p:nvPr>
            <p:ph idx="1"/>
          </p:nvPr>
        </p:nvSpPr>
        <p:spPr>
          <a:xfrm>
            <a:off x="1024127" y="1821669"/>
            <a:ext cx="10528222" cy="4451115"/>
          </a:xfrm>
        </p:spPr>
        <p:txBody>
          <a:bodyPr/>
          <a:lstStyle/>
          <a:p>
            <a:r>
              <a:rPr lang="en-US" altLang="zh-CN" sz="2800" b="1" dirty="0"/>
              <a:t>Annotation(s, </a:t>
            </a:r>
            <a:r>
              <a:rPr lang="en-US" altLang="zh-CN" sz="2800" b="1" dirty="0" err="1"/>
              <a:t>xy</a:t>
            </a:r>
            <a:r>
              <a:rPr lang="en-US" altLang="zh-CN" sz="2800" b="1" dirty="0"/>
              <a:t>, </a:t>
            </a:r>
            <a:r>
              <a:rPr lang="en-US" altLang="zh-CN" sz="2800" b="1" dirty="0" err="1"/>
              <a:t>xytext</a:t>
            </a:r>
            <a:r>
              <a:rPr lang="en-US" altLang="zh-CN" sz="2800" b="1" dirty="0"/>
              <a:t>=None, </a:t>
            </a:r>
            <a:r>
              <a:rPr lang="en-US" altLang="zh-CN" sz="2800" b="1" dirty="0" err="1"/>
              <a:t>xycoords</a:t>
            </a:r>
            <a:r>
              <a:rPr lang="en-US" altLang="zh-CN" sz="2800" b="1" dirty="0"/>
              <a:t>= ' data ', </a:t>
            </a:r>
            <a:r>
              <a:rPr lang="en-US" altLang="zh-CN" sz="2800" b="1" dirty="0" err="1"/>
              <a:t>textcoords</a:t>
            </a:r>
            <a:r>
              <a:rPr lang="en-US" altLang="zh-CN" sz="2800" b="1" dirty="0"/>
              <a:t>=None, </a:t>
            </a:r>
            <a:r>
              <a:rPr lang="en-US" altLang="zh-CN" sz="2800" b="1" dirty="0" err="1"/>
              <a:t>arrowprops</a:t>
            </a:r>
            <a:r>
              <a:rPr lang="en-US" altLang="zh-CN" sz="2800" b="1" dirty="0"/>
              <a:t>=None, </a:t>
            </a:r>
            <a:r>
              <a:rPr lang="en-US" altLang="zh-CN" sz="2800" b="1" dirty="0" err="1"/>
              <a:t>annotation_clip</a:t>
            </a:r>
            <a:r>
              <a:rPr lang="en-US" altLang="zh-CN" sz="2800" b="1" dirty="0"/>
              <a:t>=None, **</a:t>
            </a:r>
            <a:r>
              <a:rPr lang="en-US" altLang="zh-CN" sz="2800" b="1" dirty="0" err="1"/>
              <a:t>kwargs</a:t>
            </a:r>
            <a:r>
              <a:rPr lang="en-US" altLang="zh-CN" sz="2800" b="1" dirty="0"/>
              <a:t>)</a:t>
            </a:r>
          </a:p>
          <a:p>
            <a:r>
              <a:rPr lang="en-US" altLang="zh-CN" sz="2800" b="0" dirty="0">
                <a:solidFill>
                  <a:srgbClr val="FF0000"/>
                </a:solidFill>
                <a:latin typeface="微软雅黑" panose="020B0503020204020204" pitchFamily="34" charset="-122"/>
                <a:ea typeface="微软雅黑" panose="020B0503020204020204" pitchFamily="34" charset="-122"/>
              </a:rPr>
              <a:t>s</a:t>
            </a:r>
            <a:r>
              <a:rPr lang="zh-CN" altLang="en-US" sz="2800" b="0" dirty="0">
                <a:solidFill>
                  <a:srgbClr val="FF0000"/>
                </a:solidFill>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注释文本的内容</a:t>
            </a:r>
          </a:p>
          <a:p>
            <a:r>
              <a:rPr lang="en-US" altLang="zh-CN" sz="2800" b="0" dirty="0" err="1">
                <a:solidFill>
                  <a:srgbClr val="FF0000"/>
                </a:solidFill>
                <a:latin typeface="微软雅黑" panose="020B0503020204020204" pitchFamily="34" charset="-122"/>
                <a:ea typeface="微软雅黑" panose="020B0503020204020204" pitchFamily="34" charset="-122"/>
              </a:rPr>
              <a:t>xy</a:t>
            </a:r>
            <a:r>
              <a:rPr lang="zh-CN" altLang="en-US" sz="2800" b="0" dirty="0">
                <a:solidFill>
                  <a:srgbClr val="FF0000"/>
                </a:solidFill>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被注释的坐标点，二维元组形如</a:t>
            </a:r>
            <a:r>
              <a:rPr lang="en-US" altLang="zh-CN" sz="2800" b="0" dirty="0">
                <a:latin typeface="微软雅黑" panose="020B0503020204020204" pitchFamily="34" charset="-122"/>
                <a:ea typeface="微软雅黑" panose="020B0503020204020204" pitchFamily="34" charset="-122"/>
              </a:rPr>
              <a:t>(</a:t>
            </a:r>
            <a:r>
              <a:rPr lang="en-US" altLang="zh-CN" sz="2800" b="0" dirty="0" err="1">
                <a:latin typeface="微软雅黑" panose="020B0503020204020204" pitchFamily="34" charset="-122"/>
                <a:ea typeface="微软雅黑" panose="020B0503020204020204" pitchFamily="34" charset="-122"/>
              </a:rPr>
              <a:t>x,y</a:t>
            </a:r>
            <a:r>
              <a:rPr lang="en-US" altLang="zh-CN" sz="2800" b="0" dirty="0">
                <a:latin typeface="微软雅黑" panose="020B0503020204020204" pitchFamily="34" charset="-122"/>
                <a:ea typeface="微软雅黑" panose="020B0503020204020204" pitchFamily="34" charset="-122"/>
              </a:rPr>
              <a:t>)</a:t>
            </a:r>
          </a:p>
          <a:p>
            <a:r>
              <a:rPr lang="en-US" altLang="zh-CN" sz="2800" b="0" dirty="0" err="1">
                <a:solidFill>
                  <a:srgbClr val="FF0000"/>
                </a:solidFill>
                <a:latin typeface="微软雅黑" panose="020B0503020204020204" pitchFamily="34" charset="-122"/>
                <a:ea typeface="微软雅黑" panose="020B0503020204020204" pitchFamily="34" charset="-122"/>
              </a:rPr>
              <a:t>xytext</a:t>
            </a:r>
            <a:r>
              <a:rPr lang="zh-CN" altLang="en-US" sz="2800" b="0" dirty="0">
                <a:latin typeface="微软雅黑" panose="020B0503020204020204" pitchFamily="34" charset="-122"/>
                <a:ea typeface="微软雅黑" panose="020B0503020204020204" pitchFamily="34" charset="-122"/>
              </a:rPr>
              <a:t>：注释文本的坐标点，也是二维元组，默认与</a:t>
            </a:r>
            <a:r>
              <a:rPr lang="en-US" altLang="zh-CN" sz="2800" b="0" dirty="0" err="1">
                <a:latin typeface="微软雅黑" panose="020B0503020204020204" pitchFamily="34" charset="-122"/>
                <a:ea typeface="微软雅黑" panose="020B0503020204020204" pitchFamily="34" charset="-122"/>
              </a:rPr>
              <a:t>xy</a:t>
            </a:r>
            <a:r>
              <a:rPr lang="zh-CN" altLang="en-US" sz="2800" b="0" dirty="0">
                <a:latin typeface="微软雅黑" panose="020B0503020204020204" pitchFamily="34" charset="-122"/>
                <a:ea typeface="微软雅黑" panose="020B0503020204020204" pitchFamily="34" charset="-122"/>
              </a:rPr>
              <a:t>相同</a:t>
            </a:r>
          </a:p>
          <a:p>
            <a:r>
              <a:rPr lang="en-US" altLang="zh-CN" sz="2800" b="0" dirty="0" err="1">
                <a:solidFill>
                  <a:srgbClr val="FF0000"/>
                </a:solidFill>
                <a:latin typeface="微软雅黑" panose="020B0503020204020204" pitchFamily="34" charset="-122"/>
                <a:ea typeface="微软雅黑" panose="020B0503020204020204" pitchFamily="34" charset="-122"/>
              </a:rPr>
              <a:t>xycoords</a:t>
            </a:r>
            <a:r>
              <a:rPr lang="zh-CN" altLang="en-US" sz="2800" b="0" dirty="0">
                <a:solidFill>
                  <a:srgbClr val="FF0000"/>
                </a:solidFill>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被注释点坐标系属性</a:t>
            </a:r>
            <a:endParaRPr lang="en-US" altLang="zh-CN" sz="2800" b="1" dirty="0"/>
          </a:p>
          <a:p>
            <a:r>
              <a:rPr lang="en-US" altLang="zh-CN" sz="2800" dirty="0" err="1">
                <a:solidFill>
                  <a:srgbClr val="FF0000"/>
                </a:solidFill>
                <a:latin typeface="微软雅黑" panose="020B0503020204020204" pitchFamily="34" charset="-122"/>
                <a:ea typeface="微软雅黑" panose="020B0503020204020204" pitchFamily="34" charset="-122"/>
              </a:rPr>
              <a:t>textcoords</a:t>
            </a: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注释文本坐标系属性</a:t>
            </a:r>
            <a:endParaRPr lang="en-US" altLang="zh-CN" sz="2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46871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9F599-AF6C-4AA7-B4DA-C904927F375C}"/>
              </a:ext>
            </a:extLst>
          </p:cNvPr>
          <p:cNvSpPr>
            <a:spLocks noGrp="1"/>
          </p:cNvSpPr>
          <p:nvPr>
            <p:ph type="title"/>
          </p:nvPr>
        </p:nvSpPr>
        <p:spPr/>
        <p:txBody>
          <a:bodyPr/>
          <a:lstStyle/>
          <a:p>
            <a:r>
              <a:rPr lang="zh-CN" altLang="en-US" dirty="0"/>
              <a:t>数据点标注</a:t>
            </a:r>
            <a:r>
              <a:rPr lang="en-US" altLang="zh-CN" dirty="0"/>
              <a:t>-</a:t>
            </a:r>
            <a:r>
              <a:rPr lang="zh-CN" altLang="en-US" dirty="0"/>
              <a:t>坐标设置</a:t>
            </a:r>
          </a:p>
        </p:txBody>
      </p:sp>
      <p:graphicFrame>
        <p:nvGraphicFramePr>
          <p:cNvPr id="6" name="表格 6">
            <a:extLst>
              <a:ext uri="{FF2B5EF4-FFF2-40B4-BE49-F238E27FC236}">
                <a16:creationId xmlns:a16="http://schemas.microsoft.com/office/drawing/2014/main" id="{CAD412CD-AA8E-4DF2-B3B2-CEF7C8C3A613}"/>
              </a:ext>
            </a:extLst>
          </p:cNvPr>
          <p:cNvGraphicFramePr>
            <a:graphicFrameLocks noGrp="1"/>
          </p:cNvGraphicFramePr>
          <p:nvPr>
            <p:ph idx="1"/>
            <p:extLst>
              <p:ext uri="{D42A27DB-BD31-4B8C-83A1-F6EECF244321}">
                <p14:modId xmlns:p14="http://schemas.microsoft.com/office/powerpoint/2010/main" val="2348887341"/>
              </p:ext>
            </p:extLst>
          </p:nvPr>
        </p:nvGraphicFramePr>
        <p:xfrm>
          <a:off x="1024128" y="1755649"/>
          <a:ext cx="9720260" cy="3017520"/>
        </p:xfrm>
        <a:graphic>
          <a:graphicData uri="http://schemas.openxmlformats.org/drawingml/2006/table">
            <a:tbl>
              <a:tblPr firstRow="1" bandRow="1">
                <a:tableStyleId>{5C22544A-7EE6-4342-B048-85BDC9FD1C3A}</a:tableStyleId>
              </a:tblPr>
              <a:tblGrid>
                <a:gridCol w="2430065">
                  <a:extLst>
                    <a:ext uri="{9D8B030D-6E8A-4147-A177-3AD203B41FA5}">
                      <a16:colId xmlns:a16="http://schemas.microsoft.com/office/drawing/2014/main" val="1568645214"/>
                    </a:ext>
                  </a:extLst>
                </a:gridCol>
                <a:gridCol w="2430065">
                  <a:extLst>
                    <a:ext uri="{9D8B030D-6E8A-4147-A177-3AD203B41FA5}">
                      <a16:colId xmlns:a16="http://schemas.microsoft.com/office/drawing/2014/main" val="1176906638"/>
                    </a:ext>
                  </a:extLst>
                </a:gridCol>
                <a:gridCol w="2430065">
                  <a:extLst>
                    <a:ext uri="{9D8B030D-6E8A-4147-A177-3AD203B41FA5}">
                      <a16:colId xmlns:a16="http://schemas.microsoft.com/office/drawing/2014/main" val="4151502684"/>
                    </a:ext>
                  </a:extLst>
                </a:gridCol>
                <a:gridCol w="2430065">
                  <a:extLst>
                    <a:ext uri="{9D8B030D-6E8A-4147-A177-3AD203B41FA5}">
                      <a16:colId xmlns:a16="http://schemas.microsoft.com/office/drawing/2014/main" val="1377796721"/>
                    </a:ext>
                  </a:extLst>
                </a:gridCol>
              </a:tblGrid>
              <a:tr h="382923">
                <a:tc gridSpan="4">
                  <a:txBody>
                    <a:bodyPr/>
                    <a:lstStyle/>
                    <a:p>
                      <a:pPr algn="ctr"/>
                      <a:r>
                        <a:rPr lang="en-US" altLang="zh-CN" sz="2400" dirty="0" err="1"/>
                        <a:t>xycoords</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405067780"/>
                  </a:ext>
                </a:extLst>
              </a:tr>
              <a:tr h="306338">
                <a:tc>
                  <a:txBody>
                    <a:bodyPr/>
                    <a:lstStyle/>
                    <a:p>
                      <a:pPr algn="ctr"/>
                      <a:r>
                        <a:rPr lang="en-US" altLang="zh-CN" sz="1800" b="0" dirty="0">
                          <a:latin typeface="微软雅黑" panose="020B0503020204020204" pitchFamily="34" charset="-122"/>
                          <a:ea typeface="微软雅黑" panose="020B0503020204020204" pitchFamily="34" charset="-122"/>
                        </a:rPr>
                        <a:t>'figure points'</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以绘图区左下角为参考，单位是点数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'axes points' 	</a:t>
                      </a:r>
                    </a:p>
                    <a:p>
                      <a:pPr algn="ctr"/>
                      <a:endParaRPr lang="zh-CN" altLang="en-US" dirty="0"/>
                    </a:p>
                  </a:txBody>
                  <a:tcPr anchor="ctr"/>
                </a:tc>
                <a:tc>
                  <a:txBody>
                    <a:bodyPr/>
                    <a:lstStyle/>
                    <a:p>
                      <a:pPr algn="ctr"/>
                      <a:r>
                        <a:rPr lang="zh-CN" altLang="en-US" sz="1800" b="0" dirty="0">
                          <a:latin typeface="微软雅黑" panose="020B0503020204020204" pitchFamily="34" charset="-122"/>
                          <a:ea typeface="微软雅黑" panose="020B0503020204020204" pitchFamily="34" charset="-122"/>
                        </a:rPr>
                        <a:t>以子绘图区左下角为参考，单位是点数</a:t>
                      </a:r>
                      <a:endParaRPr lang="zh-CN" altLang="en-US" dirty="0"/>
                    </a:p>
                  </a:txBody>
                  <a:tcPr anchor="ctr"/>
                </a:tc>
                <a:extLst>
                  <a:ext uri="{0D108BD9-81ED-4DB2-BD59-A6C34878D82A}">
                    <a16:rowId xmlns:a16="http://schemas.microsoft.com/office/drawing/2014/main" val="1216132495"/>
                  </a:ext>
                </a:extLst>
              </a:tr>
              <a:tr h="306338">
                <a:tc>
                  <a:txBody>
                    <a:bodyPr/>
                    <a:lstStyle/>
                    <a:p>
                      <a:pPr algn="ctr"/>
                      <a:r>
                        <a:rPr lang="en-US" altLang="zh-CN" sz="1800" b="0" dirty="0">
                          <a:latin typeface="微软雅黑" panose="020B0503020204020204" pitchFamily="34" charset="-122"/>
                          <a:ea typeface="微软雅黑" panose="020B0503020204020204" pitchFamily="34" charset="-122"/>
                        </a:rPr>
                        <a:t>'figure pixels'</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以绘图区左下角为参考，单位是像素数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'axes pixels'	</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以子绘图区左下角为参考，单位是像素数</a:t>
                      </a:r>
                    </a:p>
                  </a:txBody>
                  <a:tcPr anchor="ctr"/>
                </a:tc>
                <a:extLst>
                  <a:ext uri="{0D108BD9-81ED-4DB2-BD59-A6C34878D82A}">
                    <a16:rowId xmlns:a16="http://schemas.microsoft.com/office/drawing/2014/main" val="3807013070"/>
                  </a:ext>
                </a:extLst>
              </a:tr>
              <a:tr h="306338">
                <a:tc>
                  <a:txBody>
                    <a:bodyPr/>
                    <a:lstStyle/>
                    <a:p>
                      <a:pPr algn="ctr"/>
                      <a:r>
                        <a:rPr lang="en-US" altLang="zh-CN" sz="1800" b="0" dirty="0">
                          <a:latin typeface="微软雅黑" panose="020B0503020204020204" pitchFamily="34" charset="-122"/>
                          <a:ea typeface="微软雅黑" panose="020B0503020204020204" pitchFamily="34" charset="-122"/>
                        </a:rPr>
                        <a:t>'figure fraction'</a:t>
                      </a:r>
                      <a:endParaRPr lang="zh-CN" altLang="en-US" dirty="0"/>
                    </a:p>
                  </a:txBody>
                  <a:tcPr anchor="ctr"/>
                </a:tc>
                <a:tc>
                  <a:txBody>
                    <a:bodyPr/>
                    <a:lstStyle/>
                    <a:p>
                      <a:pPr algn="ctr"/>
                      <a:r>
                        <a:rPr lang="zh-CN" altLang="en-US" sz="1800" b="0" dirty="0">
                          <a:latin typeface="微软雅黑" panose="020B0503020204020204" pitchFamily="34" charset="-122"/>
                          <a:ea typeface="微软雅黑" panose="020B0503020204020204" pitchFamily="34" charset="-122"/>
                        </a:rPr>
                        <a:t>以绘图区左下角为参考，单位是百分比</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'axes fraction'	</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以子绘图区左下角为参考，单位是百分比</a:t>
                      </a:r>
                    </a:p>
                  </a:txBody>
                  <a:tcPr anchor="ctr"/>
                </a:tc>
                <a:extLst>
                  <a:ext uri="{0D108BD9-81ED-4DB2-BD59-A6C34878D82A}">
                    <a16:rowId xmlns:a16="http://schemas.microsoft.com/office/drawing/2014/main" val="3053746442"/>
                  </a:ext>
                </a:extLst>
              </a:tr>
              <a:tr h="6062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'data' 	</a:t>
                      </a:r>
                    </a:p>
                  </a:txBody>
                  <a:tcPr anchor="ctr"/>
                </a:tc>
                <a:tc>
                  <a:txBody>
                    <a:bodyPr/>
                    <a:lstStyle/>
                    <a:p>
                      <a:pPr algn="ctr"/>
                      <a:r>
                        <a:rPr lang="en-US" altLang="zh-CN" sz="1800" b="0" dirty="0">
                          <a:latin typeface="微软雅黑" panose="020B0503020204020204" pitchFamily="34" charset="-122"/>
                          <a:ea typeface="微软雅黑" panose="020B0503020204020204" pitchFamily="34" charset="-122"/>
                        </a:rPr>
                        <a:t> </a:t>
                      </a:r>
                      <a:r>
                        <a:rPr lang="zh-CN" altLang="en-US" sz="1800" b="0" dirty="0">
                          <a:latin typeface="微软雅黑" panose="020B0503020204020204" pitchFamily="34" charset="-122"/>
                          <a:ea typeface="微软雅黑" panose="020B0503020204020204" pitchFamily="34" charset="-122"/>
                        </a:rPr>
                        <a:t>以被注释的坐标点</a:t>
                      </a:r>
                      <a:r>
                        <a:rPr lang="en-US" altLang="zh-CN" sz="1800" b="0" dirty="0" err="1">
                          <a:latin typeface="微软雅黑" panose="020B0503020204020204" pitchFamily="34" charset="-122"/>
                          <a:ea typeface="微软雅黑" panose="020B0503020204020204" pitchFamily="34" charset="-122"/>
                        </a:rPr>
                        <a:t>xy</a:t>
                      </a:r>
                      <a:r>
                        <a:rPr lang="zh-CN" altLang="en-US" sz="1800" b="0" dirty="0">
                          <a:latin typeface="微软雅黑" panose="020B0503020204020204" pitchFamily="34" charset="-122"/>
                          <a:ea typeface="微软雅黑" panose="020B0503020204020204" pitchFamily="34" charset="-122"/>
                        </a:rPr>
                        <a:t>为参考 </a:t>
                      </a:r>
                      <a:r>
                        <a:rPr lang="en-US" altLang="zh-CN" sz="1800" b="0" dirty="0">
                          <a:latin typeface="微软雅黑" panose="020B0503020204020204" pitchFamily="34" charset="-122"/>
                          <a:ea typeface="微软雅黑" panose="020B0503020204020204" pitchFamily="34" charset="-122"/>
                        </a:rPr>
                        <a:t>(</a:t>
                      </a:r>
                      <a:r>
                        <a:rPr lang="zh-CN" altLang="en-US" sz="1800" b="0" dirty="0">
                          <a:latin typeface="微软雅黑" panose="020B0503020204020204" pitchFamily="34" charset="-122"/>
                          <a:ea typeface="微软雅黑" panose="020B0503020204020204" pitchFamily="34" charset="-122"/>
                        </a:rPr>
                        <a:t>默认值</a:t>
                      </a:r>
                      <a:r>
                        <a:rPr lang="en-US" altLang="zh-CN" sz="1800" b="0" dirty="0">
                          <a:latin typeface="微软雅黑" panose="020B0503020204020204" pitchFamily="34" charset="-122"/>
                          <a:ea typeface="微软雅黑" panose="020B0503020204020204" pitchFamily="34" charset="-122"/>
                        </a:rPr>
                        <a:t>)</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'polar' 	</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latin typeface="微软雅黑" panose="020B0503020204020204" pitchFamily="34" charset="-122"/>
                          <a:ea typeface="微软雅黑" panose="020B0503020204020204" pitchFamily="34" charset="-122"/>
                        </a:rPr>
                        <a:t>不使用本地数据坐标系，使用极坐标系</a:t>
                      </a:r>
                    </a:p>
                  </a:txBody>
                  <a:tcPr anchor="ctr"/>
                </a:tc>
                <a:extLst>
                  <a:ext uri="{0D108BD9-81ED-4DB2-BD59-A6C34878D82A}">
                    <a16:rowId xmlns:a16="http://schemas.microsoft.com/office/drawing/2014/main" val="1101122697"/>
                  </a:ext>
                </a:extLst>
              </a:tr>
            </a:tbl>
          </a:graphicData>
        </a:graphic>
      </p:graphicFrame>
      <p:graphicFrame>
        <p:nvGraphicFramePr>
          <p:cNvPr id="7" name="表格 7">
            <a:extLst>
              <a:ext uri="{FF2B5EF4-FFF2-40B4-BE49-F238E27FC236}">
                <a16:creationId xmlns:a16="http://schemas.microsoft.com/office/drawing/2014/main" id="{0BCA8C77-FA1A-4883-A330-82808719163A}"/>
              </a:ext>
            </a:extLst>
          </p:cNvPr>
          <p:cNvGraphicFramePr>
            <a:graphicFrameLocks noGrp="1"/>
          </p:cNvGraphicFramePr>
          <p:nvPr>
            <p:extLst>
              <p:ext uri="{D42A27DB-BD31-4B8C-83A1-F6EECF244321}">
                <p14:modId xmlns:p14="http://schemas.microsoft.com/office/powerpoint/2010/main" val="1365989622"/>
              </p:ext>
            </p:extLst>
          </p:nvPr>
        </p:nvGraphicFramePr>
        <p:xfrm>
          <a:off x="1024128" y="5053127"/>
          <a:ext cx="9720072" cy="1198880"/>
        </p:xfrm>
        <a:graphic>
          <a:graphicData uri="http://schemas.openxmlformats.org/drawingml/2006/table">
            <a:tbl>
              <a:tblPr firstRow="1" bandRow="1">
                <a:tableStyleId>{5C22544A-7EE6-4342-B048-85BDC9FD1C3A}</a:tableStyleId>
              </a:tblPr>
              <a:tblGrid>
                <a:gridCol w="2699733">
                  <a:extLst>
                    <a:ext uri="{9D8B030D-6E8A-4147-A177-3AD203B41FA5}">
                      <a16:colId xmlns:a16="http://schemas.microsoft.com/office/drawing/2014/main" val="973200896"/>
                    </a:ext>
                  </a:extLst>
                </a:gridCol>
                <a:gridCol w="7020339">
                  <a:extLst>
                    <a:ext uri="{9D8B030D-6E8A-4147-A177-3AD203B41FA5}">
                      <a16:colId xmlns:a16="http://schemas.microsoft.com/office/drawing/2014/main" val="1092122004"/>
                    </a:ext>
                  </a:extLst>
                </a:gridCol>
              </a:tblGrid>
              <a:tr h="370840">
                <a:tc gridSpan="2">
                  <a:txBody>
                    <a:bodyPr/>
                    <a:lstStyle/>
                    <a:p>
                      <a:pPr algn="ctr"/>
                      <a:r>
                        <a:rPr lang="en-US" altLang="zh-CN" sz="2400" dirty="0" err="1"/>
                        <a:t>textcoords</a:t>
                      </a:r>
                      <a:endParaRPr lang="zh-CN" altLang="en-US" sz="2400" dirty="0"/>
                    </a:p>
                  </a:txBody>
                  <a:tcPr/>
                </a:tc>
                <a:tc hMerge="1">
                  <a:txBody>
                    <a:bodyPr/>
                    <a:lstStyle/>
                    <a:p>
                      <a:endParaRPr lang="zh-CN" altLang="en-US" dirty="0"/>
                    </a:p>
                  </a:txBody>
                  <a:tcPr/>
                </a:tc>
                <a:extLst>
                  <a:ext uri="{0D108BD9-81ED-4DB2-BD59-A6C34878D82A}">
                    <a16:rowId xmlns:a16="http://schemas.microsoft.com/office/drawing/2014/main" val="3699246732"/>
                  </a:ext>
                </a:extLst>
              </a:tr>
              <a:tr h="370840">
                <a:tc>
                  <a:txBody>
                    <a:bodyPr/>
                    <a:lstStyle/>
                    <a:p>
                      <a:pPr algn="ctr"/>
                      <a:r>
                        <a:rPr lang="en-US" altLang="zh-CN" sz="1800" b="0" dirty="0">
                          <a:latin typeface="微软雅黑" panose="020B0503020204020204" pitchFamily="34" charset="-122"/>
                          <a:ea typeface="微软雅黑" panose="020B0503020204020204" pitchFamily="34" charset="-122"/>
                        </a:rPr>
                        <a:t>'offset points'</a:t>
                      </a:r>
                      <a:endParaRPr lang="zh-CN" altLang="en-US" dirty="0"/>
                    </a:p>
                  </a:txBody>
                  <a:tcPr anchor="ctr"/>
                </a:tc>
                <a:tc>
                  <a:txBody>
                    <a:bodyPr/>
                    <a:lstStyle/>
                    <a:p>
                      <a:pPr algn="ctr"/>
                      <a:r>
                        <a:rPr lang="zh-CN" altLang="en-US" sz="1800" b="0" dirty="0">
                          <a:latin typeface="微软雅黑" panose="020B0503020204020204" pitchFamily="34" charset="-122"/>
                          <a:ea typeface="微软雅黑" panose="020B0503020204020204" pitchFamily="34" charset="-122"/>
                        </a:rPr>
                        <a:t>相对于被注释点</a:t>
                      </a:r>
                      <a:r>
                        <a:rPr lang="en-US" altLang="zh-CN" sz="1800" b="0" dirty="0" err="1">
                          <a:latin typeface="微软雅黑" panose="020B0503020204020204" pitchFamily="34" charset="-122"/>
                          <a:ea typeface="微软雅黑" panose="020B0503020204020204" pitchFamily="34" charset="-122"/>
                        </a:rPr>
                        <a:t>xy</a:t>
                      </a:r>
                      <a:r>
                        <a:rPr lang="zh-CN" altLang="en-US" sz="1800" b="0" dirty="0">
                          <a:latin typeface="微软雅黑" panose="020B0503020204020204" pitchFamily="34" charset="-122"/>
                          <a:ea typeface="微软雅黑" panose="020B0503020204020204" pitchFamily="34" charset="-122"/>
                        </a:rPr>
                        <a:t>的偏移量（单位是点）</a:t>
                      </a:r>
                      <a:endParaRPr lang="zh-CN" altLang="en-US" dirty="0"/>
                    </a:p>
                  </a:txBody>
                  <a:tcPr anchor="ctr"/>
                </a:tc>
                <a:extLst>
                  <a:ext uri="{0D108BD9-81ED-4DB2-BD59-A6C34878D82A}">
                    <a16:rowId xmlns:a16="http://schemas.microsoft.com/office/drawing/2014/main" val="2988080562"/>
                  </a:ext>
                </a:extLst>
              </a:tr>
              <a:tr h="370840">
                <a:tc>
                  <a:txBody>
                    <a:bodyPr/>
                    <a:lstStyle/>
                    <a:p>
                      <a:pPr algn="ctr"/>
                      <a:r>
                        <a:rPr lang="en-US" altLang="zh-CN" sz="1800" b="0" dirty="0">
                          <a:latin typeface="微软雅黑" panose="020B0503020204020204" pitchFamily="34" charset="-122"/>
                          <a:ea typeface="微软雅黑" panose="020B0503020204020204" pitchFamily="34" charset="-122"/>
                        </a:rPr>
                        <a:t>'offset pixels'</a:t>
                      </a:r>
                      <a:endParaRPr lang="zh-CN" altLang="en-US" dirty="0"/>
                    </a:p>
                  </a:txBody>
                  <a:tcPr anchor="ctr"/>
                </a:tc>
                <a:tc>
                  <a:txBody>
                    <a:bodyPr/>
                    <a:lstStyle/>
                    <a:p>
                      <a:pPr algn="ctr"/>
                      <a:r>
                        <a:rPr lang="zh-CN" altLang="en-US" sz="1800" b="0" dirty="0">
                          <a:latin typeface="微软雅黑" panose="020B0503020204020204" pitchFamily="34" charset="-122"/>
                          <a:ea typeface="微软雅黑" panose="020B0503020204020204" pitchFamily="34" charset="-122"/>
                        </a:rPr>
                        <a:t>相对于被注释点</a:t>
                      </a:r>
                      <a:r>
                        <a:rPr lang="en-US" altLang="zh-CN" sz="1800" b="0" dirty="0" err="1">
                          <a:latin typeface="微软雅黑" panose="020B0503020204020204" pitchFamily="34" charset="-122"/>
                          <a:ea typeface="微软雅黑" panose="020B0503020204020204" pitchFamily="34" charset="-122"/>
                        </a:rPr>
                        <a:t>xy</a:t>
                      </a:r>
                      <a:r>
                        <a:rPr lang="zh-CN" altLang="en-US" sz="1800" b="0" dirty="0">
                          <a:latin typeface="微软雅黑" panose="020B0503020204020204" pitchFamily="34" charset="-122"/>
                          <a:ea typeface="微软雅黑" panose="020B0503020204020204" pitchFamily="34" charset="-122"/>
                        </a:rPr>
                        <a:t>的偏移量（单位是像素）</a:t>
                      </a:r>
                      <a:endParaRPr lang="zh-CN" altLang="en-US" dirty="0"/>
                    </a:p>
                  </a:txBody>
                  <a:tcPr anchor="ctr"/>
                </a:tc>
                <a:extLst>
                  <a:ext uri="{0D108BD9-81ED-4DB2-BD59-A6C34878D82A}">
                    <a16:rowId xmlns:a16="http://schemas.microsoft.com/office/drawing/2014/main" val="2701631457"/>
                  </a:ext>
                </a:extLst>
              </a:tr>
            </a:tbl>
          </a:graphicData>
        </a:graphic>
      </p:graphicFrame>
    </p:spTree>
    <p:extLst>
      <p:ext uri="{BB962C8B-B14F-4D97-AF65-F5344CB8AC3E}">
        <p14:creationId xmlns:p14="http://schemas.microsoft.com/office/powerpoint/2010/main" val="73266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1C61D6-A731-45CF-9FD2-64117A294D84}"/>
              </a:ext>
            </a:extLst>
          </p:cNvPr>
          <p:cNvSpPr>
            <a:spLocks noGrp="1"/>
          </p:cNvSpPr>
          <p:nvPr>
            <p:ph type="title"/>
          </p:nvPr>
        </p:nvSpPr>
        <p:spPr/>
        <p:txBody>
          <a:bodyPr/>
          <a:lstStyle/>
          <a:p>
            <a:r>
              <a:rPr lang="zh-CN" altLang="en-US" dirty="0"/>
              <a:t>数据点标注</a:t>
            </a:r>
            <a:r>
              <a:rPr lang="en-US" altLang="zh-CN" dirty="0"/>
              <a:t>-</a:t>
            </a:r>
            <a:r>
              <a:rPr lang="zh-CN" altLang="en-US" dirty="0"/>
              <a:t>例</a:t>
            </a:r>
          </a:p>
        </p:txBody>
      </p:sp>
      <p:pic>
        <p:nvPicPr>
          <p:cNvPr id="21" name="内容占位符 20">
            <a:extLst>
              <a:ext uri="{FF2B5EF4-FFF2-40B4-BE49-F238E27FC236}">
                <a16:creationId xmlns:a16="http://schemas.microsoft.com/office/drawing/2014/main" id="{945BDF0E-4684-4F64-B061-97586D97DB20}"/>
              </a:ext>
            </a:extLst>
          </p:cNvPr>
          <p:cNvPicPr>
            <a:picLocks noGrp="1" noChangeAspect="1"/>
          </p:cNvPicPr>
          <p:nvPr>
            <p:ph idx="1"/>
          </p:nvPr>
        </p:nvPicPr>
        <p:blipFill>
          <a:blip r:embed="rId3"/>
          <a:stretch>
            <a:fillRect/>
          </a:stretch>
        </p:blipFill>
        <p:spPr>
          <a:xfrm>
            <a:off x="337861" y="4024471"/>
            <a:ext cx="11854139" cy="2120119"/>
          </a:xfrm>
        </p:spPr>
      </p:pic>
      <p:pic>
        <p:nvPicPr>
          <p:cNvPr id="23" name="图片 22">
            <a:extLst>
              <a:ext uri="{FF2B5EF4-FFF2-40B4-BE49-F238E27FC236}">
                <a16:creationId xmlns:a16="http://schemas.microsoft.com/office/drawing/2014/main" id="{E07B6AB3-9FF8-467A-BE18-AC278528984E}"/>
              </a:ext>
            </a:extLst>
          </p:cNvPr>
          <p:cNvPicPr>
            <a:picLocks noChangeAspect="1"/>
          </p:cNvPicPr>
          <p:nvPr/>
        </p:nvPicPr>
        <p:blipFill>
          <a:blip r:embed="rId4"/>
          <a:stretch>
            <a:fillRect/>
          </a:stretch>
        </p:blipFill>
        <p:spPr>
          <a:xfrm>
            <a:off x="6639835" y="675860"/>
            <a:ext cx="4441072" cy="3767063"/>
          </a:xfrm>
          <a:prstGeom prst="rect">
            <a:avLst/>
          </a:prstGeom>
        </p:spPr>
      </p:pic>
    </p:spTree>
    <p:extLst>
      <p:ext uri="{BB962C8B-B14F-4D97-AF65-F5344CB8AC3E}">
        <p14:creationId xmlns:p14="http://schemas.microsoft.com/office/powerpoint/2010/main" val="3708658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2CC23-6B34-4E84-AAD7-D4989CD360D0}"/>
              </a:ext>
            </a:extLst>
          </p:cNvPr>
          <p:cNvSpPr>
            <a:spLocks noGrp="1"/>
          </p:cNvSpPr>
          <p:nvPr>
            <p:ph type="title"/>
          </p:nvPr>
        </p:nvSpPr>
        <p:spPr/>
        <p:txBody>
          <a:bodyPr/>
          <a:lstStyle/>
          <a:p>
            <a:r>
              <a:rPr lang="zh-CN" altLang="en-US" dirty="0"/>
              <a:t>添加参照线</a:t>
            </a:r>
          </a:p>
        </p:txBody>
      </p:sp>
      <p:graphicFrame>
        <p:nvGraphicFramePr>
          <p:cNvPr id="4" name="表格 4">
            <a:extLst>
              <a:ext uri="{FF2B5EF4-FFF2-40B4-BE49-F238E27FC236}">
                <a16:creationId xmlns:a16="http://schemas.microsoft.com/office/drawing/2014/main" id="{4C05CAF1-9BBB-4210-84A5-844444496F7A}"/>
              </a:ext>
            </a:extLst>
          </p:cNvPr>
          <p:cNvGraphicFramePr>
            <a:graphicFrameLocks noGrp="1"/>
          </p:cNvGraphicFramePr>
          <p:nvPr>
            <p:ph idx="1"/>
            <p:extLst>
              <p:ext uri="{D42A27DB-BD31-4B8C-83A1-F6EECF244321}">
                <p14:modId xmlns:p14="http://schemas.microsoft.com/office/powerpoint/2010/main" val="2548289893"/>
              </p:ext>
            </p:extLst>
          </p:nvPr>
        </p:nvGraphicFramePr>
        <p:xfrm>
          <a:off x="1024128" y="1800895"/>
          <a:ext cx="10363200" cy="1410780"/>
        </p:xfrm>
        <a:graphic>
          <a:graphicData uri="http://schemas.openxmlformats.org/drawingml/2006/table">
            <a:tbl>
              <a:tblPr firstRow="1" bandRow="1">
                <a:tableStyleId>{5C22544A-7EE6-4342-B048-85BDC9FD1C3A}</a:tableStyleId>
              </a:tblPr>
              <a:tblGrid>
                <a:gridCol w="1299420">
                  <a:extLst>
                    <a:ext uri="{9D8B030D-6E8A-4147-A177-3AD203B41FA5}">
                      <a16:colId xmlns:a16="http://schemas.microsoft.com/office/drawing/2014/main" val="2069603210"/>
                    </a:ext>
                  </a:extLst>
                </a:gridCol>
                <a:gridCol w="3883287">
                  <a:extLst>
                    <a:ext uri="{9D8B030D-6E8A-4147-A177-3AD203B41FA5}">
                      <a16:colId xmlns:a16="http://schemas.microsoft.com/office/drawing/2014/main" val="3286454163"/>
                    </a:ext>
                  </a:extLst>
                </a:gridCol>
                <a:gridCol w="1505721">
                  <a:extLst>
                    <a:ext uri="{9D8B030D-6E8A-4147-A177-3AD203B41FA5}">
                      <a16:colId xmlns:a16="http://schemas.microsoft.com/office/drawing/2014/main" val="3097868942"/>
                    </a:ext>
                  </a:extLst>
                </a:gridCol>
                <a:gridCol w="3674772">
                  <a:extLst>
                    <a:ext uri="{9D8B030D-6E8A-4147-A177-3AD203B41FA5}">
                      <a16:colId xmlns:a16="http://schemas.microsoft.com/office/drawing/2014/main" val="2990976629"/>
                    </a:ext>
                  </a:extLst>
                </a:gridCol>
              </a:tblGrid>
              <a:tr h="370840">
                <a:tc>
                  <a:txBody>
                    <a:bodyPr/>
                    <a:lstStyle/>
                    <a:p>
                      <a:pPr algn="ctr">
                        <a:lnSpc>
                          <a:spcPct val="150000"/>
                        </a:lnSpc>
                        <a:spcAft>
                          <a:spcPts val="0"/>
                        </a:spcAft>
                      </a:pPr>
                      <a:r>
                        <a:rPr lang="zh-CN" sz="2400" b="1" kern="100" dirty="0">
                          <a:effectLst/>
                          <a:latin typeface="+mj-ea"/>
                          <a:ea typeface="+mj-ea"/>
                          <a:cs typeface="Times New Roman" pitchFamily="18" charset="0"/>
                        </a:rPr>
                        <a:t>函数名称</a:t>
                      </a:r>
                    </a:p>
                  </a:txBody>
                  <a:tcPr marL="20971" marR="20971" marT="0" marB="0" anchor="ctr"/>
                </a:tc>
                <a:tc>
                  <a:txBody>
                    <a:bodyPr/>
                    <a:lstStyle/>
                    <a:p>
                      <a:pPr algn="ctr">
                        <a:lnSpc>
                          <a:spcPct val="150000"/>
                        </a:lnSpc>
                        <a:spcAft>
                          <a:spcPts val="0"/>
                        </a:spcAft>
                      </a:pPr>
                      <a:r>
                        <a:rPr lang="zh-CN" sz="2400" b="1" kern="100" dirty="0">
                          <a:effectLst/>
                          <a:latin typeface="+mj-ea"/>
                          <a:ea typeface="+mj-ea"/>
                          <a:cs typeface="Times New Roman" pitchFamily="18" charset="0"/>
                        </a:rPr>
                        <a:t>函数作用</a:t>
                      </a:r>
                    </a:p>
                  </a:txBody>
                  <a:tcPr marL="20971" marR="20971" marT="0" marB="0" anchor="ctr"/>
                </a:tc>
                <a:tc>
                  <a:txBody>
                    <a:bodyPr/>
                    <a:lstStyle/>
                    <a:p>
                      <a:pPr algn="ctr">
                        <a:lnSpc>
                          <a:spcPct val="150000"/>
                        </a:lnSpc>
                        <a:spcAft>
                          <a:spcPts val="0"/>
                        </a:spcAft>
                      </a:pPr>
                      <a:r>
                        <a:rPr lang="zh-CN" sz="2400" b="1" kern="100" dirty="0">
                          <a:effectLst/>
                          <a:latin typeface="+mj-ea"/>
                          <a:ea typeface="+mj-ea"/>
                          <a:cs typeface="Times New Roman" pitchFamily="18" charset="0"/>
                        </a:rPr>
                        <a:t>函数名称</a:t>
                      </a:r>
                    </a:p>
                  </a:txBody>
                  <a:tcPr marL="20971" marR="20971" marT="0" marB="0" anchor="ctr"/>
                </a:tc>
                <a:tc>
                  <a:txBody>
                    <a:bodyPr/>
                    <a:lstStyle/>
                    <a:p>
                      <a:pPr algn="ctr">
                        <a:lnSpc>
                          <a:spcPct val="150000"/>
                        </a:lnSpc>
                        <a:spcAft>
                          <a:spcPts val="0"/>
                        </a:spcAft>
                      </a:pPr>
                      <a:r>
                        <a:rPr lang="zh-CN" sz="2400" b="1" kern="100" dirty="0">
                          <a:effectLst/>
                          <a:latin typeface="+mj-ea"/>
                          <a:ea typeface="+mj-ea"/>
                          <a:cs typeface="Times New Roman" pitchFamily="18" charset="0"/>
                        </a:rPr>
                        <a:t>函数作用</a:t>
                      </a:r>
                    </a:p>
                  </a:txBody>
                  <a:tcPr marL="20971" marR="20971" marT="0" marB="0" anchor="ctr"/>
                </a:tc>
                <a:extLst>
                  <a:ext uri="{0D108BD9-81ED-4DB2-BD59-A6C34878D82A}">
                    <a16:rowId xmlns:a16="http://schemas.microsoft.com/office/drawing/2014/main" val="2552317448"/>
                  </a:ext>
                </a:extLst>
              </a:tr>
              <a:tr h="370840">
                <a:tc>
                  <a:txBody>
                    <a:bodyPr/>
                    <a:lstStyle/>
                    <a:p>
                      <a:r>
                        <a:rPr lang="en-US" altLang="zh-CN" sz="2400" dirty="0" err="1"/>
                        <a:t>axhline</a:t>
                      </a:r>
                      <a:endParaRPr lang="zh-CN" altLang="en-US" sz="2400" dirty="0"/>
                    </a:p>
                  </a:txBody>
                  <a:tcPr/>
                </a:tc>
                <a:tc>
                  <a:txBody>
                    <a:bodyPr/>
                    <a:lstStyle/>
                    <a:p>
                      <a:r>
                        <a:rPr lang="zh-CN" altLang="en-US" sz="2400" dirty="0"/>
                        <a:t>在轴上添加一条水平线</a:t>
                      </a:r>
                    </a:p>
                  </a:txBody>
                  <a:tcPr/>
                </a:tc>
                <a:tc>
                  <a:txBody>
                    <a:bodyPr/>
                    <a:lstStyle/>
                    <a:p>
                      <a:r>
                        <a:rPr lang="en-US" altLang="zh-CN" sz="2400" dirty="0" err="1"/>
                        <a:t>axvline</a:t>
                      </a:r>
                      <a:endParaRPr lang="zh-CN" altLang="en-US" sz="2400" dirty="0"/>
                    </a:p>
                  </a:txBody>
                  <a:tcPr/>
                </a:tc>
                <a:tc>
                  <a:txBody>
                    <a:bodyPr/>
                    <a:lstStyle/>
                    <a:p>
                      <a:r>
                        <a:rPr lang="zh-CN" altLang="en-US" sz="2400" dirty="0"/>
                        <a:t>在轴上添加一条垂直线</a:t>
                      </a:r>
                    </a:p>
                  </a:txBody>
                  <a:tcPr/>
                </a:tc>
                <a:extLst>
                  <a:ext uri="{0D108BD9-81ED-4DB2-BD59-A6C34878D82A}">
                    <a16:rowId xmlns:a16="http://schemas.microsoft.com/office/drawing/2014/main" val="2285662117"/>
                  </a:ext>
                </a:extLst>
              </a:tr>
              <a:tr h="370840">
                <a:tc>
                  <a:txBody>
                    <a:bodyPr/>
                    <a:lstStyle/>
                    <a:p>
                      <a:r>
                        <a:rPr lang="en-US" altLang="zh-CN" sz="2400" dirty="0" err="1"/>
                        <a:t>hlines</a:t>
                      </a:r>
                      <a:r>
                        <a:rPr lang="en-US" altLang="zh-CN"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在轴上添加多条水平线</a:t>
                      </a:r>
                    </a:p>
                  </a:txBody>
                  <a:tcPr/>
                </a:tc>
                <a:tc>
                  <a:txBody>
                    <a:bodyPr/>
                    <a:lstStyle/>
                    <a:p>
                      <a:r>
                        <a:rPr lang="en-US" altLang="zh-CN" sz="2400" dirty="0" err="1"/>
                        <a:t>vlines</a:t>
                      </a:r>
                      <a:r>
                        <a:rPr lang="en-US" altLang="zh-CN" sz="2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在轴上添加多条垂直线</a:t>
                      </a:r>
                    </a:p>
                  </a:txBody>
                  <a:tcPr/>
                </a:tc>
                <a:extLst>
                  <a:ext uri="{0D108BD9-81ED-4DB2-BD59-A6C34878D82A}">
                    <a16:rowId xmlns:a16="http://schemas.microsoft.com/office/drawing/2014/main" val="586793691"/>
                  </a:ext>
                </a:extLst>
              </a:tr>
            </a:tbl>
          </a:graphicData>
        </a:graphic>
      </p:graphicFrame>
      <p:pic>
        <p:nvPicPr>
          <p:cNvPr id="6" name="图片 5">
            <a:extLst>
              <a:ext uri="{FF2B5EF4-FFF2-40B4-BE49-F238E27FC236}">
                <a16:creationId xmlns:a16="http://schemas.microsoft.com/office/drawing/2014/main" id="{1CBF4DEC-D600-4FBC-89E0-50C652A2DA90}"/>
              </a:ext>
            </a:extLst>
          </p:cNvPr>
          <p:cNvPicPr>
            <a:picLocks noChangeAspect="1"/>
          </p:cNvPicPr>
          <p:nvPr/>
        </p:nvPicPr>
        <p:blipFill>
          <a:blip r:embed="rId2"/>
          <a:stretch>
            <a:fillRect/>
          </a:stretch>
        </p:blipFill>
        <p:spPr>
          <a:xfrm>
            <a:off x="3902297" y="3257853"/>
            <a:ext cx="4116947" cy="3492129"/>
          </a:xfrm>
          <a:prstGeom prst="rect">
            <a:avLst/>
          </a:prstGeom>
        </p:spPr>
      </p:pic>
    </p:spTree>
    <p:extLst>
      <p:ext uri="{BB962C8B-B14F-4D97-AF65-F5344CB8AC3E}">
        <p14:creationId xmlns:p14="http://schemas.microsoft.com/office/powerpoint/2010/main" val="201529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283BB-BB2B-4805-ACB9-C7509A7D21D8}"/>
              </a:ext>
            </a:extLst>
          </p:cNvPr>
          <p:cNvSpPr>
            <a:spLocks noGrp="1"/>
          </p:cNvSpPr>
          <p:nvPr>
            <p:ph type="title"/>
          </p:nvPr>
        </p:nvSpPr>
        <p:spPr/>
        <p:txBody>
          <a:bodyPr/>
          <a:lstStyle/>
          <a:p>
            <a:r>
              <a:rPr lang="zh-CN" altLang="en-US" dirty="0"/>
              <a:t>数据可视化</a:t>
            </a:r>
          </a:p>
        </p:txBody>
      </p:sp>
      <p:sp>
        <p:nvSpPr>
          <p:cNvPr id="3" name="内容占位符 2">
            <a:extLst>
              <a:ext uri="{FF2B5EF4-FFF2-40B4-BE49-F238E27FC236}">
                <a16:creationId xmlns:a16="http://schemas.microsoft.com/office/drawing/2014/main" id="{31374AB7-702A-4838-B84D-F86C4F852E6F}"/>
              </a:ext>
            </a:extLst>
          </p:cNvPr>
          <p:cNvSpPr>
            <a:spLocks noGrp="1"/>
          </p:cNvSpPr>
          <p:nvPr>
            <p:ph idx="1"/>
          </p:nvPr>
        </p:nvSpPr>
        <p:spPr>
          <a:xfrm>
            <a:off x="1024127" y="2423674"/>
            <a:ext cx="9720073" cy="2783684"/>
          </a:xfrm>
        </p:spPr>
        <p:txBody>
          <a:bodyPr>
            <a:normAutofit/>
          </a:bodyPr>
          <a:lstStyle/>
          <a:p>
            <a:pPr>
              <a:lnSpc>
                <a:spcPct val="150000"/>
              </a:lnSpc>
            </a:pPr>
            <a:r>
              <a:rPr lang="zh-CN" altLang="en-US" sz="2800" b="1" dirty="0"/>
              <a:t>传统的数据可视化起源于统计图形学，与信息图形、视觉设计等现代技术密切相关，其表现形式通常在二维空间。与之相比，大数据可视化往往更关注抽象高维的数据，空间属性较弱，与所针对的数据类型密切相关。</a:t>
            </a:r>
          </a:p>
        </p:txBody>
      </p:sp>
    </p:spTree>
    <p:extLst>
      <p:ext uri="{BB962C8B-B14F-4D97-AF65-F5344CB8AC3E}">
        <p14:creationId xmlns:p14="http://schemas.microsoft.com/office/powerpoint/2010/main" val="334160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6A8C2-36F3-4497-811E-F2D9B1B19085}"/>
              </a:ext>
            </a:extLst>
          </p:cNvPr>
          <p:cNvSpPr>
            <a:spLocks noGrp="1"/>
          </p:cNvSpPr>
          <p:nvPr>
            <p:ph type="title"/>
          </p:nvPr>
        </p:nvSpPr>
        <p:spPr/>
        <p:txBody>
          <a:bodyPr/>
          <a:lstStyle/>
          <a:p>
            <a:r>
              <a:rPr lang="zh-CN" altLang="en-US" dirty="0"/>
              <a:t>添加参照线</a:t>
            </a:r>
          </a:p>
        </p:txBody>
      </p:sp>
      <p:pic>
        <p:nvPicPr>
          <p:cNvPr id="5" name="内容占位符 4">
            <a:extLst>
              <a:ext uri="{FF2B5EF4-FFF2-40B4-BE49-F238E27FC236}">
                <a16:creationId xmlns:a16="http://schemas.microsoft.com/office/drawing/2014/main" id="{A35779AA-2A18-4EBC-94F2-67E49A35C44C}"/>
              </a:ext>
            </a:extLst>
          </p:cNvPr>
          <p:cNvPicPr>
            <a:picLocks noGrp="1" noChangeAspect="1"/>
          </p:cNvPicPr>
          <p:nvPr>
            <p:ph idx="1"/>
          </p:nvPr>
        </p:nvPicPr>
        <p:blipFill>
          <a:blip r:embed="rId2"/>
          <a:stretch>
            <a:fillRect/>
          </a:stretch>
        </p:blipFill>
        <p:spPr>
          <a:xfrm>
            <a:off x="634755" y="2200140"/>
            <a:ext cx="8644070" cy="4022725"/>
          </a:xfrm>
        </p:spPr>
      </p:pic>
    </p:spTree>
    <p:extLst>
      <p:ext uri="{BB962C8B-B14F-4D97-AF65-F5344CB8AC3E}">
        <p14:creationId xmlns:p14="http://schemas.microsoft.com/office/powerpoint/2010/main" val="70389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F09444-111E-4C24-9EC4-7A76E0DC2EEF}"/>
              </a:ext>
            </a:extLst>
          </p:cNvPr>
          <p:cNvSpPr>
            <a:spLocks noGrp="1"/>
          </p:cNvSpPr>
          <p:nvPr>
            <p:ph type="title"/>
          </p:nvPr>
        </p:nvSpPr>
        <p:spPr/>
        <p:txBody>
          <a:bodyPr/>
          <a:lstStyle/>
          <a:p>
            <a:r>
              <a:rPr lang="zh-CN" altLang="en-US" dirty="0"/>
              <a:t>修改坐标轴的位置</a:t>
            </a:r>
          </a:p>
        </p:txBody>
      </p:sp>
      <p:pic>
        <p:nvPicPr>
          <p:cNvPr id="6" name="内容占位符 5">
            <a:extLst>
              <a:ext uri="{FF2B5EF4-FFF2-40B4-BE49-F238E27FC236}">
                <a16:creationId xmlns:a16="http://schemas.microsoft.com/office/drawing/2014/main" id="{08123126-F6E4-4ABA-9677-DC3A5E004A5B}"/>
              </a:ext>
            </a:extLst>
          </p:cNvPr>
          <p:cNvPicPr>
            <a:picLocks noGrp="1" noChangeAspect="1"/>
          </p:cNvPicPr>
          <p:nvPr>
            <p:ph idx="1"/>
          </p:nvPr>
        </p:nvPicPr>
        <p:blipFill>
          <a:blip r:embed="rId3"/>
          <a:stretch>
            <a:fillRect/>
          </a:stretch>
        </p:blipFill>
        <p:spPr>
          <a:xfrm>
            <a:off x="1024127" y="1860997"/>
            <a:ext cx="5315385" cy="4483995"/>
          </a:xfrm>
        </p:spPr>
      </p:pic>
      <p:pic>
        <p:nvPicPr>
          <p:cNvPr id="8" name="图片 7">
            <a:extLst>
              <a:ext uri="{FF2B5EF4-FFF2-40B4-BE49-F238E27FC236}">
                <a16:creationId xmlns:a16="http://schemas.microsoft.com/office/drawing/2014/main" id="{4C91BAEA-604C-419E-8D57-F15637999A5F}"/>
              </a:ext>
            </a:extLst>
          </p:cNvPr>
          <p:cNvPicPr>
            <a:picLocks noChangeAspect="1"/>
          </p:cNvPicPr>
          <p:nvPr/>
        </p:nvPicPr>
        <p:blipFill>
          <a:blip r:embed="rId4"/>
          <a:stretch>
            <a:fillRect/>
          </a:stretch>
        </p:blipFill>
        <p:spPr>
          <a:xfrm>
            <a:off x="7588279" y="257576"/>
            <a:ext cx="3637805" cy="3085705"/>
          </a:xfrm>
          <a:prstGeom prst="rect">
            <a:avLst/>
          </a:prstGeom>
        </p:spPr>
      </p:pic>
      <p:pic>
        <p:nvPicPr>
          <p:cNvPr id="10" name="图片 9">
            <a:extLst>
              <a:ext uri="{FF2B5EF4-FFF2-40B4-BE49-F238E27FC236}">
                <a16:creationId xmlns:a16="http://schemas.microsoft.com/office/drawing/2014/main" id="{3F6970FE-5E58-42A4-8FA0-76A38D271A63}"/>
              </a:ext>
            </a:extLst>
          </p:cNvPr>
          <p:cNvPicPr>
            <a:picLocks noChangeAspect="1"/>
          </p:cNvPicPr>
          <p:nvPr/>
        </p:nvPicPr>
        <p:blipFill>
          <a:blip r:embed="rId5"/>
          <a:stretch>
            <a:fillRect/>
          </a:stretch>
        </p:blipFill>
        <p:spPr>
          <a:xfrm>
            <a:off x="7588278" y="3514719"/>
            <a:ext cx="3637805" cy="3085705"/>
          </a:xfrm>
          <a:prstGeom prst="rect">
            <a:avLst/>
          </a:prstGeom>
        </p:spPr>
      </p:pic>
    </p:spTree>
    <p:extLst>
      <p:ext uri="{BB962C8B-B14F-4D97-AF65-F5344CB8AC3E}">
        <p14:creationId xmlns:p14="http://schemas.microsoft.com/office/powerpoint/2010/main" val="698682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39434-5249-4935-952A-4C979B03FD41}"/>
              </a:ext>
            </a:extLst>
          </p:cNvPr>
          <p:cNvSpPr>
            <a:spLocks noGrp="1"/>
          </p:cNvSpPr>
          <p:nvPr>
            <p:ph type="title"/>
          </p:nvPr>
        </p:nvSpPr>
        <p:spPr/>
        <p:txBody>
          <a:bodyPr/>
          <a:lstStyle/>
          <a:p>
            <a:r>
              <a:rPr lang="zh-CN" altLang="en-US" dirty="0"/>
              <a:t>图形填充</a:t>
            </a:r>
          </a:p>
        </p:txBody>
      </p:sp>
      <p:graphicFrame>
        <p:nvGraphicFramePr>
          <p:cNvPr id="4" name="表格 3">
            <a:extLst>
              <a:ext uri="{FF2B5EF4-FFF2-40B4-BE49-F238E27FC236}">
                <a16:creationId xmlns:a16="http://schemas.microsoft.com/office/drawing/2014/main" id="{08C817BF-CCDC-4DB2-B837-D6C59407C581}"/>
              </a:ext>
            </a:extLst>
          </p:cNvPr>
          <p:cNvGraphicFramePr>
            <a:graphicFrameLocks noGrp="1"/>
          </p:cNvGraphicFramePr>
          <p:nvPr>
            <p:extLst>
              <p:ext uri="{D42A27DB-BD31-4B8C-83A1-F6EECF244321}">
                <p14:modId xmlns:p14="http://schemas.microsoft.com/office/powerpoint/2010/main" val="1211238666"/>
              </p:ext>
            </p:extLst>
          </p:nvPr>
        </p:nvGraphicFramePr>
        <p:xfrm>
          <a:off x="1024128" y="2199190"/>
          <a:ext cx="10320270" cy="3192766"/>
        </p:xfrm>
        <a:graphic>
          <a:graphicData uri="http://schemas.openxmlformats.org/drawingml/2006/table">
            <a:tbl>
              <a:tblPr firstRow="1" firstCol="1" bandRow="1">
                <a:tableStyleId>{9DCAF9ED-07DC-4A11-8D7F-57B35C25682E}</a:tableStyleId>
              </a:tblPr>
              <a:tblGrid>
                <a:gridCol w="3252591">
                  <a:extLst>
                    <a:ext uri="{9D8B030D-6E8A-4147-A177-3AD203B41FA5}">
                      <a16:colId xmlns:a16="http://schemas.microsoft.com/office/drawing/2014/main" val="4128989381"/>
                    </a:ext>
                  </a:extLst>
                </a:gridCol>
                <a:gridCol w="7067679">
                  <a:extLst>
                    <a:ext uri="{9D8B030D-6E8A-4147-A177-3AD203B41FA5}">
                      <a16:colId xmlns:a16="http://schemas.microsoft.com/office/drawing/2014/main" val="4048846630"/>
                    </a:ext>
                  </a:extLst>
                </a:gridCol>
              </a:tblGrid>
              <a:tr h="369597">
                <a:tc>
                  <a:txBody>
                    <a:bodyPr/>
                    <a:lstStyle/>
                    <a:p>
                      <a:pPr>
                        <a:spcAft>
                          <a:spcPts val="750"/>
                        </a:spcAft>
                      </a:pPr>
                      <a:r>
                        <a:rPr lang="zh-CN" sz="2400" kern="100">
                          <a:effectLst/>
                          <a:latin typeface="微软雅黑" panose="020B0503020204020204" pitchFamily="34" charset="-122"/>
                          <a:ea typeface="微软雅黑" panose="020B0503020204020204" pitchFamily="34" charset="-122"/>
                        </a:rPr>
                        <a:t>函数</a:t>
                      </a:r>
                      <a:endParaRPr lang="zh-CN" sz="24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spcAft>
                          <a:spcPts val="750"/>
                        </a:spcAft>
                      </a:pPr>
                      <a:r>
                        <a:rPr lang="zh-CN" sz="2400" kern="100">
                          <a:effectLst/>
                          <a:latin typeface="微软雅黑" panose="020B0503020204020204" pitchFamily="34" charset="-122"/>
                          <a:ea typeface="微软雅黑" panose="020B0503020204020204" pitchFamily="34" charset="-122"/>
                        </a:rPr>
                        <a:t>描述</a:t>
                      </a:r>
                      <a:endParaRPr lang="zh-CN" sz="24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3282091188"/>
                  </a:ext>
                </a:extLst>
              </a:tr>
              <a:tr h="490558">
                <a:tc>
                  <a:txBody>
                    <a:bodyPr/>
                    <a:lstStyle/>
                    <a:p>
                      <a:pPr>
                        <a:spcAft>
                          <a:spcPts val="750"/>
                        </a:spcAft>
                      </a:pPr>
                      <a:r>
                        <a:rPr lang="en-US" sz="2400" b="1" u="none" strike="noStrike" kern="100" dirty="0" err="1">
                          <a:solidFill>
                            <a:schemeClr val="dk1"/>
                          </a:solidFill>
                          <a:effectLst/>
                          <a:latin typeface="微软雅黑" panose="020B0503020204020204" pitchFamily="34" charset="-122"/>
                          <a:ea typeface="微软雅黑" panose="020B0503020204020204" pitchFamily="34" charset="-122"/>
                          <a:cs typeface="+mn-cs"/>
                        </a:rPr>
                        <a:t>axhspan</a:t>
                      </a:r>
                      <a:r>
                        <a:rPr 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rPr>
                        <a:t>()</a:t>
                      </a:r>
                      <a:endParaRPr lang="zh-CN" alt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spcAft>
                          <a:spcPts val="750"/>
                        </a:spcAft>
                      </a:pPr>
                      <a:r>
                        <a:rPr lang="zh-CN" sz="2400" kern="100" dirty="0">
                          <a:effectLst/>
                          <a:latin typeface="微软雅黑" panose="020B0503020204020204" pitchFamily="34" charset="-122"/>
                          <a:ea typeface="微软雅黑" panose="020B0503020204020204" pitchFamily="34" charset="-122"/>
                        </a:rPr>
                        <a:t>水平区域</a:t>
                      </a:r>
                      <a:r>
                        <a:rPr lang="zh-CN" altLang="en-US" sz="2400" kern="100" dirty="0">
                          <a:effectLst/>
                          <a:latin typeface="微软雅黑" panose="020B0503020204020204" pitchFamily="34" charset="-122"/>
                          <a:ea typeface="微软雅黑" panose="020B0503020204020204" pitchFamily="34" charset="-122"/>
                        </a:rPr>
                        <a:t>色块</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357506292"/>
                  </a:ext>
                </a:extLst>
              </a:tr>
              <a:tr h="473684">
                <a:tc>
                  <a:txBody>
                    <a:bodyPr/>
                    <a:lstStyle/>
                    <a:p>
                      <a:pPr>
                        <a:spcAft>
                          <a:spcPts val="750"/>
                        </a:spcAft>
                      </a:pPr>
                      <a:r>
                        <a:rPr lang="en-US" sz="2400" b="1" u="none" strike="noStrike" kern="100" dirty="0" err="1">
                          <a:solidFill>
                            <a:schemeClr val="dk1"/>
                          </a:solidFill>
                          <a:effectLst/>
                          <a:latin typeface="微软雅黑" panose="020B0503020204020204" pitchFamily="34" charset="-122"/>
                          <a:ea typeface="微软雅黑" panose="020B0503020204020204" pitchFamily="34" charset="-122"/>
                          <a:cs typeface="+mn-cs"/>
                        </a:rPr>
                        <a:t>axvspan</a:t>
                      </a:r>
                      <a:r>
                        <a:rPr 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rPr>
                        <a:t>()</a:t>
                      </a:r>
                      <a:endParaRPr lang="zh-CN" alt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spcAft>
                          <a:spcPts val="750"/>
                        </a:spcAft>
                      </a:pPr>
                      <a:r>
                        <a:rPr lang="zh-CN" sz="2400" kern="100" dirty="0">
                          <a:effectLst/>
                          <a:latin typeface="微软雅黑" panose="020B0503020204020204" pitchFamily="34" charset="-122"/>
                          <a:ea typeface="微软雅黑" panose="020B0503020204020204" pitchFamily="34" charset="-122"/>
                        </a:rPr>
                        <a:t>竖直区域</a:t>
                      </a:r>
                      <a:r>
                        <a:rPr lang="zh-CN" altLang="en-US" sz="2400" kern="100" dirty="0">
                          <a:effectLst/>
                          <a:latin typeface="微软雅黑" panose="020B0503020204020204" pitchFamily="34" charset="-122"/>
                          <a:ea typeface="微软雅黑" panose="020B0503020204020204" pitchFamily="34" charset="-122"/>
                        </a:rPr>
                        <a:t>色块</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2412570149"/>
                  </a:ext>
                </a:extLst>
              </a:tr>
              <a:tr h="571648">
                <a:tc>
                  <a:txBody>
                    <a:bodyPr/>
                    <a:lstStyle/>
                    <a:p>
                      <a:pPr>
                        <a:spcAft>
                          <a:spcPts val="750"/>
                        </a:spcAft>
                      </a:pPr>
                      <a:r>
                        <a:rPr lang="en-US" sz="2400" u="none" strike="noStrike" kern="100" dirty="0" err="1">
                          <a:effectLst/>
                          <a:latin typeface="微软雅黑" panose="020B0503020204020204" pitchFamily="34" charset="-122"/>
                          <a:ea typeface="微软雅黑" panose="020B0503020204020204" pitchFamily="34" charset="-122"/>
                        </a:rPr>
                        <a:t>fill_between</a:t>
                      </a:r>
                      <a:r>
                        <a:rPr lang="en-US" sz="2400" kern="100" dirty="0">
                          <a:effectLst/>
                          <a:latin typeface="微软雅黑" panose="020B0503020204020204" pitchFamily="34" charset="-122"/>
                          <a:ea typeface="微软雅黑" panose="020B0503020204020204" pitchFamily="34"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spcAft>
                          <a:spcPts val="750"/>
                        </a:spcAft>
                      </a:pP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填充两条曲线围起的区域，区间由横坐标限定</a:t>
                      </a:r>
                    </a:p>
                  </a:txBody>
                  <a:tcPr marL="68580" marR="68580" marT="0" marB="0" anchor="ctr"/>
                </a:tc>
                <a:extLst>
                  <a:ext uri="{0D108BD9-81ED-4DB2-BD59-A6C34878D82A}">
                    <a16:rowId xmlns:a16="http://schemas.microsoft.com/office/drawing/2014/main" val="3242919950"/>
                  </a:ext>
                </a:extLst>
              </a:tr>
              <a:tr h="548082">
                <a:tc>
                  <a:txBody>
                    <a:bodyPr/>
                    <a:lstStyle/>
                    <a:p>
                      <a:pPr marL="0" algn="l" defTabSz="914400" rtl="0" eaLnBrk="1" latinLnBrk="0" hangingPunct="1">
                        <a:spcAft>
                          <a:spcPts val="750"/>
                        </a:spcAft>
                      </a:pPr>
                      <a:r>
                        <a:rPr lang="en-US" sz="2400" b="1" u="none" strike="noStrike" kern="100" dirty="0" err="1">
                          <a:solidFill>
                            <a:schemeClr val="dk1"/>
                          </a:solidFill>
                          <a:effectLst/>
                          <a:latin typeface="微软雅黑" panose="020B0503020204020204" pitchFamily="34" charset="-122"/>
                          <a:ea typeface="微软雅黑" panose="020B0503020204020204" pitchFamily="34" charset="-122"/>
                          <a:cs typeface="+mn-cs"/>
                        </a:rPr>
                        <a:t>fill_betweenx</a:t>
                      </a:r>
                      <a:r>
                        <a:rPr 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rPr>
                        <a:t>()</a:t>
                      </a:r>
                      <a:endParaRPr lang="zh-CN" alt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spcAft>
                          <a:spcPts val="750"/>
                        </a:spcAft>
                      </a:pP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填充两条曲线围起的区域，区间由纵坐标限定</a:t>
                      </a:r>
                    </a:p>
                  </a:txBody>
                  <a:tcPr marL="68580" marR="68580" marT="0" marB="0" anchor="ctr"/>
                </a:tc>
                <a:extLst>
                  <a:ext uri="{0D108BD9-81ED-4DB2-BD59-A6C34878D82A}">
                    <a16:rowId xmlns:a16="http://schemas.microsoft.com/office/drawing/2014/main" val="1891562017"/>
                  </a:ext>
                </a:extLst>
              </a:tr>
              <a:tr h="739197">
                <a:tc>
                  <a:txBody>
                    <a:bodyPr/>
                    <a:lstStyle/>
                    <a:p>
                      <a:pPr marL="0" algn="l" defTabSz="914400" rtl="0" eaLnBrk="1" latinLnBrk="0" hangingPunct="1">
                        <a:spcAft>
                          <a:spcPts val="750"/>
                        </a:spcAft>
                      </a:pPr>
                      <a:r>
                        <a:rPr lang="en-US" altLang="zh-CN" sz="2400" b="1" u="none" strike="noStrike" kern="100" dirty="0">
                          <a:solidFill>
                            <a:schemeClr val="dk1"/>
                          </a:solidFill>
                          <a:effectLst/>
                          <a:latin typeface="微软雅黑" panose="020B0503020204020204" pitchFamily="34" charset="-122"/>
                          <a:ea typeface="微软雅黑" panose="020B0503020204020204" pitchFamily="34" charset="-122"/>
                          <a:cs typeface="+mn-cs"/>
                        </a:rPr>
                        <a:t>fill()</a:t>
                      </a:r>
                      <a:endParaRPr lang="zh-CN" altLang="en-US" sz="2400" b="1" u="none" strike="noStrike" kern="1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spcAft>
                          <a:spcPts val="750"/>
                        </a:spcAft>
                      </a:pP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填充绘制的图形</a:t>
                      </a:r>
                    </a:p>
                  </a:txBody>
                  <a:tcPr marL="68580" marR="68580" marT="0" marB="0" anchor="ctr"/>
                </a:tc>
                <a:extLst>
                  <a:ext uri="{0D108BD9-81ED-4DB2-BD59-A6C34878D82A}">
                    <a16:rowId xmlns:a16="http://schemas.microsoft.com/office/drawing/2014/main" val="1079466461"/>
                  </a:ext>
                </a:extLst>
              </a:tr>
            </a:tbl>
          </a:graphicData>
        </a:graphic>
      </p:graphicFrame>
    </p:spTree>
    <p:extLst>
      <p:ext uri="{BB962C8B-B14F-4D97-AF65-F5344CB8AC3E}">
        <p14:creationId xmlns:p14="http://schemas.microsoft.com/office/powerpoint/2010/main" val="258244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07960-56E3-4615-A76E-64D0540B8093}"/>
              </a:ext>
            </a:extLst>
          </p:cNvPr>
          <p:cNvSpPr>
            <a:spLocks noGrp="1"/>
          </p:cNvSpPr>
          <p:nvPr>
            <p:ph type="title"/>
          </p:nvPr>
        </p:nvSpPr>
        <p:spPr/>
        <p:txBody>
          <a:bodyPr/>
          <a:lstStyle/>
          <a:p>
            <a:r>
              <a:rPr lang="en-US" altLang="zh-CN" dirty="0"/>
              <a:t>Fill()</a:t>
            </a:r>
            <a:r>
              <a:rPr lang="zh-CN" altLang="en-US" dirty="0"/>
              <a:t>填充</a:t>
            </a:r>
          </a:p>
        </p:txBody>
      </p:sp>
      <p:pic>
        <p:nvPicPr>
          <p:cNvPr id="5" name="内容占位符 4">
            <a:extLst>
              <a:ext uri="{FF2B5EF4-FFF2-40B4-BE49-F238E27FC236}">
                <a16:creationId xmlns:a16="http://schemas.microsoft.com/office/drawing/2014/main" id="{53B5252E-ED60-478A-8262-B2802D8C3D99}"/>
              </a:ext>
            </a:extLst>
          </p:cNvPr>
          <p:cNvPicPr>
            <a:picLocks noGrp="1" noChangeAspect="1"/>
          </p:cNvPicPr>
          <p:nvPr>
            <p:ph idx="1"/>
          </p:nvPr>
        </p:nvPicPr>
        <p:blipFill>
          <a:blip r:embed="rId3"/>
          <a:stretch>
            <a:fillRect/>
          </a:stretch>
        </p:blipFill>
        <p:spPr>
          <a:xfrm>
            <a:off x="1024128" y="1820280"/>
            <a:ext cx="8938763" cy="3837838"/>
          </a:xfrm>
        </p:spPr>
      </p:pic>
      <p:pic>
        <p:nvPicPr>
          <p:cNvPr id="7" name="图片 6">
            <a:extLst>
              <a:ext uri="{FF2B5EF4-FFF2-40B4-BE49-F238E27FC236}">
                <a16:creationId xmlns:a16="http://schemas.microsoft.com/office/drawing/2014/main" id="{1AFB9A56-DD1B-4A57-84DF-328FC69DAD55}"/>
              </a:ext>
            </a:extLst>
          </p:cNvPr>
          <p:cNvPicPr>
            <a:picLocks noChangeAspect="1"/>
          </p:cNvPicPr>
          <p:nvPr/>
        </p:nvPicPr>
        <p:blipFill>
          <a:blip r:embed="rId4"/>
          <a:stretch>
            <a:fillRect/>
          </a:stretch>
        </p:blipFill>
        <p:spPr>
          <a:xfrm>
            <a:off x="6940968" y="3739198"/>
            <a:ext cx="3636880" cy="3084921"/>
          </a:xfrm>
          <a:prstGeom prst="rect">
            <a:avLst/>
          </a:prstGeom>
        </p:spPr>
      </p:pic>
    </p:spTree>
    <p:extLst>
      <p:ext uri="{BB962C8B-B14F-4D97-AF65-F5344CB8AC3E}">
        <p14:creationId xmlns:p14="http://schemas.microsoft.com/office/powerpoint/2010/main" val="379777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2F826-4E9D-47E7-A58E-313FFBCF57F7}"/>
              </a:ext>
            </a:extLst>
          </p:cNvPr>
          <p:cNvSpPr>
            <a:spLocks noGrp="1"/>
          </p:cNvSpPr>
          <p:nvPr>
            <p:ph type="title"/>
          </p:nvPr>
        </p:nvSpPr>
        <p:spPr/>
        <p:txBody>
          <a:bodyPr/>
          <a:lstStyle/>
          <a:p>
            <a:r>
              <a:rPr lang="en-US" altLang="zh-CN" sz="5400" u="none" strike="noStrike" kern="100" dirty="0" err="1">
                <a:effectLst/>
                <a:latin typeface="微软雅黑" panose="020B0503020204020204" pitchFamily="34" charset="-122"/>
                <a:ea typeface="微软雅黑" panose="020B0503020204020204" pitchFamily="34" charset="-122"/>
              </a:rPr>
              <a:t>fill_between</a:t>
            </a:r>
            <a:r>
              <a:rPr lang="en-US" altLang="zh-CN" sz="5400" kern="100" dirty="0">
                <a:effectLst/>
                <a:latin typeface="微软雅黑" panose="020B0503020204020204" pitchFamily="34" charset="-122"/>
                <a:ea typeface="微软雅黑" panose="020B0503020204020204" pitchFamily="34" charset="-122"/>
              </a:rPr>
              <a:t>()</a:t>
            </a:r>
            <a:r>
              <a:rPr lang="zh-CN" altLang="en-US" sz="5400" kern="100" dirty="0">
                <a:effectLst/>
                <a:latin typeface="微软雅黑" panose="020B0503020204020204" pitchFamily="34" charset="-122"/>
                <a:ea typeface="微软雅黑" panose="020B0503020204020204" pitchFamily="34" charset="-122"/>
              </a:rPr>
              <a:t>填充</a:t>
            </a:r>
            <a:endParaRPr lang="zh-CN" altLang="en-US" dirty="0"/>
          </a:p>
        </p:txBody>
      </p:sp>
      <p:pic>
        <p:nvPicPr>
          <p:cNvPr id="5" name="内容占位符 4">
            <a:extLst>
              <a:ext uri="{FF2B5EF4-FFF2-40B4-BE49-F238E27FC236}">
                <a16:creationId xmlns:a16="http://schemas.microsoft.com/office/drawing/2014/main" id="{0D90AD18-3782-4BFD-87CD-65C2AC762C0B}"/>
              </a:ext>
            </a:extLst>
          </p:cNvPr>
          <p:cNvPicPr>
            <a:picLocks noGrp="1" noChangeAspect="1"/>
          </p:cNvPicPr>
          <p:nvPr>
            <p:ph idx="1"/>
          </p:nvPr>
        </p:nvPicPr>
        <p:blipFill>
          <a:blip r:embed="rId3"/>
          <a:stretch>
            <a:fillRect/>
          </a:stretch>
        </p:blipFill>
        <p:spPr>
          <a:xfrm>
            <a:off x="1024128" y="1826654"/>
            <a:ext cx="6226186" cy="4512303"/>
          </a:xfrm>
        </p:spPr>
      </p:pic>
      <p:pic>
        <p:nvPicPr>
          <p:cNvPr id="7" name="图片 6">
            <a:extLst>
              <a:ext uri="{FF2B5EF4-FFF2-40B4-BE49-F238E27FC236}">
                <a16:creationId xmlns:a16="http://schemas.microsoft.com/office/drawing/2014/main" id="{B38EE1A0-B680-4C3F-8C55-D1B98B7A2B15}"/>
              </a:ext>
            </a:extLst>
          </p:cNvPr>
          <p:cNvPicPr>
            <a:picLocks noChangeAspect="1"/>
          </p:cNvPicPr>
          <p:nvPr/>
        </p:nvPicPr>
        <p:blipFill>
          <a:blip r:embed="rId4"/>
          <a:stretch>
            <a:fillRect/>
          </a:stretch>
        </p:blipFill>
        <p:spPr>
          <a:xfrm>
            <a:off x="7342471" y="2040835"/>
            <a:ext cx="4686982" cy="3975652"/>
          </a:xfrm>
          <a:prstGeom prst="rect">
            <a:avLst/>
          </a:prstGeom>
        </p:spPr>
      </p:pic>
    </p:spTree>
    <p:extLst>
      <p:ext uri="{BB962C8B-B14F-4D97-AF65-F5344CB8AC3E}">
        <p14:creationId xmlns:p14="http://schemas.microsoft.com/office/powerpoint/2010/main" val="2788383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14DD7-CFA8-46A3-86FD-4CC6F753AD1D}"/>
              </a:ext>
            </a:extLst>
          </p:cNvPr>
          <p:cNvSpPr>
            <a:spLocks noGrp="1"/>
          </p:cNvSpPr>
          <p:nvPr>
            <p:ph type="title"/>
          </p:nvPr>
        </p:nvSpPr>
        <p:spPr/>
        <p:txBody>
          <a:bodyPr/>
          <a:lstStyle/>
          <a:p>
            <a:r>
              <a:rPr lang="zh-CN" altLang="en-US" dirty="0"/>
              <a:t>绘制色块</a:t>
            </a:r>
          </a:p>
        </p:txBody>
      </p:sp>
      <p:pic>
        <p:nvPicPr>
          <p:cNvPr id="5" name="内容占位符 4">
            <a:extLst>
              <a:ext uri="{FF2B5EF4-FFF2-40B4-BE49-F238E27FC236}">
                <a16:creationId xmlns:a16="http://schemas.microsoft.com/office/drawing/2014/main" id="{0DD58B26-BE53-4A0F-9504-58B3EAC08763}"/>
              </a:ext>
            </a:extLst>
          </p:cNvPr>
          <p:cNvPicPr>
            <a:picLocks noGrp="1" noChangeAspect="1"/>
          </p:cNvPicPr>
          <p:nvPr>
            <p:ph idx="1"/>
          </p:nvPr>
        </p:nvPicPr>
        <p:blipFill>
          <a:blip r:embed="rId2"/>
          <a:stretch>
            <a:fillRect/>
          </a:stretch>
        </p:blipFill>
        <p:spPr>
          <a:xfrm>
            <a:off x="762257" y="1758739"/>
            <a:ext cx="7645717" cy="4581960"/>
          </a:xfrm>
        </p:spPr>
      </p:pic>
      <p:pic>
        <p:nvPicPr>
          <p:cNvPr id="7" name="图片 6">
            <a:extLst>
              <a:ext uri="{FF2B5EF4-FFF2-40B4-BE49-F238E27FC236}">
                <a16:creationId xmlns:a16="http://schemas.microsoft.com/office/drawing/2014/main" id="{3F70C3D6-EF11-4384-8B8F-553C3DFE68AA}"/>
              </a:ext>
            </a:extLst>
          </p:cNvPr>
          <p:cNvPicPr>
            <a:picLocks noChangeAspect="1"/>
          </p:cNvPicPr>
          <p:nvPr/>
        </p:nvPicPr>
        <p:blipFill>
          <a:blip r:embed="rId3"/>
          <a:stretch>
            <a:fillRect/>
          </a:stretch>
        </p:blipFill>
        <p:spPr>
          <a:xfrm>
            <a:off x="8373630" y="2467161"/>
            <a:ext cx="3731423" cy="3165115"/>
          </a:xfrm>
          <a:prstGeom prst="rect">
            <a:avLst/>
          </a:prstGeom>
        </p:spPr>
      </p:pic>
    </p:spTree>
    <p:extLst>
      <p:ext uri="{BB962C8B-B14F-4D97-AF65-F5344CB8AC3E}">
        <p14:creationId xmlns:p14="http://schemas.microsoft.com/office/powerpoint/2010/main" val="306022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E5CE8-C334-4FD8-A17B-B80EC83745BE}"/>
              </a:ext>
            </a:extLst>
          </p:cNvPr>
          <p:cNvSpPr>
            <a:spLocks noGrp="1"/>
          </p:cNvSpPr>
          <p:nvPr>
            <p:ph type="title"/>
          </p:nvPr>
        </p:nvSpPr>
        <p:spPr/>
        <p:txBody>
          <a:bodyPr/>
          <a:lstStyle/>
          <a:p>
            <a:r>
              <a:rPr lang="zh-CN" altLang="en-US" dirty="0"/>
              <a:t>多子图绘制</a:t>
            </a:r>
          </a:p>
        </p:txBody>
      </p:sp>
      <p:pic>
        <p:nvPicPr>
          <p:cNvPr id="5" name="内容占位符 4">
            <a:extLst>
              <a:ext uri="{FF2B5EF4-FFF2-40B4-BE49-F238E27FC236}">
                <a16:creationId xmlns:a16="http://schemas.microsoft.com/office/drawing/2014/main" id="{5D81C63A-430E-40B8-9E83-87276620340B}"/>
              </a:ext>
            </a:extLst>
          </p:cNvPr>
          <p:cNvPicPr>
            <a:picLocks noGrp="1" noChangeAspect="1"/>
          </p:cNvPicPr>
          <p:nvPr>
            <p:ph idx="1"/>
          </p:nvPr>
        </p:nvPicPr>
        <p:blipFill>
          <a:blip r:embed="rId3"/>
          <a:stretch>
            <a:fillRect/>
          </a:stretch>
        </p:blipFill>
        <p:spPr>
          <a:xfrm>
            <a:off x="742873" y="1826654"/>
            <a:ext cx="4800413" cy="4483994"/>
          </a:xfrm>
        </p:spPr>
      </p:pic>
      <p:pic>
        <p:nvPicPr>
          <p:cNvPr id="7" name="图片 6">
            <a:extLst>
              <a:ext uri="{FF2B5EF4-FFF2-40B4-BE49-F238E27FC236}">
                <a16:creationId xmlns:a16="http://schemas.microsoft.com/office/drawing/2014/main" id="{7F86287C-4A83-497C-8BAB-F921893B075D}"/>
              </a:ext>
            </a:extLst>
          </p:cNvPr>
          <p:cNvPicPr>
            <a:picLocks noChangeAspect="1"/>
          </p:cNvPicPr>
          <p:nvPr/>
        </p:nvPicPr>
        <p:blipFill>
          <a:blip r:embed="rId4"/>
          <a:stretch>
            <a:fillRect/>
          </a:stretch>
        </p:blipFill>
        <p:spPr>
          <a:xfrm>
            <a:off x="6330883" y="2058943"/>
            <a:ext cx="4738575" cy="4019415"/>
          </a:xfrm>
          <a:prstGeom prst="rect">
            <a:avLst/>
          </a:prstGeom>
        </p:spPr>
      </p:pic>
    </p:spTree>
    <p:extLst>
      <p:ext uri="{BB962C8B-B14F-4D97-AF65-F5344CB8AC3E}">
        <p14:creationId xmlns:p14="http://schemas.microsoft.com/office/powerpoint/2010/main" val="3688430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05979-1797-42B9-BC85-975D84185847}"/>
              </a:ext>
            </a:extLst>
          </p:cNvPr>
          <p:cNvSpPr>
            <a:spLocks noGrp="1"/>
          </p:cNvSpPr>
          <p:nvPr>
            <p:ph type="title"/>
          </p:nvPr>
        </p:nvSpPr>
        <p:spPr/>
        <p:txBody>
          <a:bodyPr/>
          <a:lstStyle/>
          <a:p>
            <a:r>
              <a:rPr lang="zh-CN" altLang="en-US" dirty="0"/>
              <a:t>多子图绘制</a:t>
            </a:r>
          </a:p>
        </p:txBody>
      </p:sp>
      <p:pic>
        <p:nvPicPr>
          <p:cNvPr id="5" name="内容占位符 4">
            <a:extLst>
              <a:ext uri="{FF2B5EF4-FFF2-40B4-BE49-F238E27FC236}">
                <a16:creationId xmlns:a16="http://schemas.microsoft.com/office/drawing/2014/main" id="{CC0BCEF5-EB83-4975-92B4-E5530C793350}"/>
              </a:ext>
            </a:extLst>
          </p:cNvPr>
          <p:cNvPicPr>
            <a:picLocks noGrp="1" noChangeAspect="1"/>
          </p:cNvPicPr>
          <p:nvPr>
            <p:ph idx="1"/>
          </p:nvPr>
        </p:nvPicPr>
        <p:blipFill>
          <a:blip r:embed="rId3"/>
          <a:stretch>
            <a:fillRect/>
          </a:stretch>
        </p:blipFill>
        <p:spPr>
          <a:xfrm>
            <a:off x="1024127" y="1805188"/>
            <a:ext cx="5398137" cy="4509090"/>
          </a:xfrm>
        </p:spPr>
      </p:pic>
      <p:pic>
        <p:nvPicPr>
          <p:cNvPr id="7" name="图片 6">
            <a:extLst>
              <a:ext uri="{FF2B5EF4-FFF2-40B4-BE49-F238E27FC236}">
                <a16:creationId xmlns:a16="http://schemas.microsoft.com/office/drawing/2014/main" id="{D827E6F1-D058-4A23-8F37-63C69B3A217C}"/>
              </a:ext>
            </a:extLst>
          </p:cNvPr>
          <p:cNvPicPr>
            <a:picLocks noChangeAspect="1"/>
          </p:cNvPicPr>
          <p:nvPr/>
        </p:nvPicPr>
        <p:blipFill>
          <a:blip r:embed="rId4"/>
          <a:stretch>
            <a:fillRect/>
          </a:stretch>
        </p:blipFill>
        <p:spPr>
          <a:xfrm>
            <a:off x="6647153" y="1935861"/>
            <a:ext cx="5007756" cy="4247743"/>
          </a:xfrm>
          <a:prstGeom prst="rect">
            <a:avLst/>
          </a:prstGeom>
        </p:spPr>
      </p:pic>
    </p:spTree>
    <p:extLst>
      <p:ext uri="{BB962C8B-B14F-4D97-AF65-F5344CB8AC3E}">
        <p14:creationId xmlns:p14="http://schemas.microsoft.com/office/powerpoint/2010/main" val="2628525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23EB2-EBF1-4172-BA80-7214783A4D02}"/>
              </a:ext>
            </a:extLst>
          </p:cNvPr>
          <p:cNvSpPr>
            <a:spLocks noGrp="1"/>
          </p:cNvSpPr>
          <p:nvPr>
            <p:ph type="title"/>
          </p:nvPr>
        </p:nvSpPr>
        <p:spPr/>
        <p:txBody>
          <a:bodyPr/>
          <a:lstStyle/>
          <a:p>
            <a:r>
              <a:rPr lang="zh-CN" altLang="en-US" dirty="0"/>
              <a:t>其他常用方法</a:t>
            </a:r>
          </a:p>
        </p:txBody>
      </p:sp>
      <p:graphicFrame>
        <p:nvGraphicFramePr>
          <p:cNvPr id="4" name="表格 3">
            <a:extLst>
              <a:ext uri="{FF2B5EF4-FFF2-40B4-BE49-F238E27FC236}">
                <a16:creationId xmlns:a16="http://schemas.microsoft.com/office/drawing/2014/main" id="{4B1B1507-7303-4EF6-B496-2A9AF25847B5}"/>
              </a:ext>
            </a:extLst>
          </p:cNvPr>
          <p:cNvGraphicFramePr>
            <a:graphicFrameLocks noGrp="1"/>
          </p:cNvGraphicFramePr>
          <p:nvPr>
            <p:extLst>
              <p:ext uri="{D42A27DB-BD31-4B8C-83A1-F6EECF244321}">
                <p14:modId xmlns:p14="http://schemas.microsoft.com/office/powerpoint/2010/main" val="3797707404"/>
              </p:ext>
            </p:extLst>
          </p:nvPr>
        </p:nvGraphicFramePr>
        <p:xfrm>
          <a:off x="766550" y="1852752"/>
          <a:ext cx="10545393" cy="4267538"/>
        </p:xfrm>
        <a:graphic>
          <a:graphicData uri="http://schemas.openxmlformats.org/drawingml/2006/table">
            <a:tbl>
              <a:tblPr firstRow="1" firstCol="1" bandRow="1">
                <a:tableStyleId>{9DCAF9ED-07DC-4A11-8D7F-57B35C25682E}</a:tableStyleId>
              </a:tblPr>
              <a:tblGrid>
                <a:gridCol w="4072185">
                  <a:extLst>
                    <a:ext uri="{9D8B030D-6E8A-4147-A177-3AD203B41FA5}">
                      <a16:colId xmlns:a16="http://schemas.microsoft.com/office/drawing/2014/main" val="955933303"/>
                    </a:ext>
                  </a:extLst>
                </a:gridCol>
                <a:gridCol w="6473208">
                  <a:extLst>
                    <a:ext uri="{9D8B030D-6E8A-4147-A177-3AD203B41FA5}">
                      <a16:colId xmlns:a16="http://schemas.microsoft.com/office/drawing/2014/main" val="3572002501"/>
                    </a:ext>
                  </a:extLst>
                </a:gridCol>
              </a:tblGrid>
              <a:tr h="437049">
                <a:tc>
                  <a:txBody>
                    <a:bodyPr/>
                    <a:lstStyle/>
                    <a:p>
                      <a:pPr algn="ctr">
                        <a:spcAft>
                          <a:spcPts val="750"/>
                        </a:spcAft>
                      </a:pPr>
                      <a:r>
                        <a:rPr lang="zh-CN" sz="2400" kern="100" dirty="0">
                          <a:effectLst/>
                          <a:latin typeface="微软雅黑" panose="020B0503020204020204" pitchFamily="34" charset="-122"/>
                          <a:ea typeface="微软雅黑" panose="020B0503020204020204" pitchFamily="34" charset="-122"/>
                        </a:rPr>
                        <a:t>函数</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tc>
                  <a:txBody>
                    <a:bodyPr/>
                    <a:lstStyle/>
                    <a:p>
                      <a:pPr algn="ctr">
                        <a:spcAft>
                          <a:spcPts val="750"/>
                        </a:spcAft>
                      </a:pPr>
                      <a:r>
                        <a:rPr lang="zh-CN" sz="2400" kern="100" dirty="0">
                          <a:effectLst/>
                          <a:latin typeface="微软雅黑" panose="020B0503020204020204" pitchFamily="34" charset="-122"/>
                          <a:ea typeface="微软雅黑" panose="020B0503020204020204" pitchFamily="34" charset="-122"/>
                        </a:rPr>
                        <a:t>描述</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tc>
                <a:extLst>
                  <a:ext uri="{0D108BD9-81ED-4DB2-BD59-A6C34878D82A}">
                    <a16:rowId xmlns:a16="http://schemas.microsoft.com/office/drawing/2014/main" val="2885747917"/>
                  </a:ext>
                </a:extLst>
              </a:tr>
              <a:tr h="1196912">
                <a:tc>
                  <a:txBody>
                    <a:bodyPr/>
                    <a:lstStyle/>
                    <a:p>
                      <a:pPr algn="ctr">
                        <a:spcAft>
                          <a:spcPts val="750"/>
                        </a:spcAft>
                      </a:pPr>
                      <a:r>
                        <a:rPr lang="en-US" sz="2400" kern="100" dirty="0" err="1">
                          <a:effectLst/>
                          <a:latin typeface="微软雅黑" panose="020B0503020204020204" pitchFamily="34" charset="-122"/>
                          <a:ea typeface="微软雅黑" panose="020B0503020204020204" pitchFamily="34" charset="-122"/>
                        </a:rPr>
                        <a:t>savefig</a:t>
                      </a:r>
                      <a:r>
                        <a:rPr lang="en-US" sz="2400" kern="100" dirty="0">
                          <a:effectLst/>
                          <a:latin typeface="微软雅黑" panose="020B0503020204020204" pitchFamily="34" charset="-122"/>
                          <a:ea typeface="微软雅黑" panose="020B0503020204020204" pitchFamily="34" charset="-122"/>
                        </a:rPr>
                        <a:t>(‘</a:t>
                      </a:r>
                      <a:r>
                        <a:rPr lang="zh-CN" sz="2400" kern="100" dirty="0">
                          <a:effectLst/>
                          <a:latin typeface="微软雅黑" panose="020B0503020204020204" pitchFamily="34" charset="-122"/>
                          <a:ea typeface="微软雅黑" panose="020B0503020204020204" pitchFamily="34" charset="-122"/>
                        </a:rPr>
                        <a:t>文件名</a:t>
                      </a:r>
                      <a:r>
                        <a:rPr lang="en-US" sz="2400" kern="100" dirty="0">
                          <a:effectLst/>
                          <a:latin typeface="微软雅黑" panose="020B0503020204020204" pitchFamily="34" charset="-122"/>
                          <a:ea typeface="微软雅黑" panose="020B0503020204020204" pitchFamily="34"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750"/>
                        </a:spcAft>
                      </a:pPr>
                      <a:r>
                        <a:rPr lang="zh-CN" sz="2400" kern="100" dirty="0">
                          <a:effectLst/>
                          <a:latin typeface="微软雅黑" panose="020B0503020204020204" pitchFamily="34" charset="-122"/>
                          <a:ea typeface="微软雅黑" panose="020B0503020204020204" pitchFamily="34" charset="-122"/>
                        </a:rPr>
                        <a:t>保存绘制的图像，必须置于绘制完成之后和</a:t>
                      </a:r>
                      <a:r>
                        <a:rPr lang="en-US" sz="2400" kern="100" dirty="0">
                          <a:effectLst/>
                          <a:latin typeface="微软雅黑" panose="020B0503020204020204" pitchFamily="34" charset="-122"/>
                          <a:ea typeface="微软雅黑" panose="020B0503020204020204" pitchFamily="34" charset="-122"/>
                        </a:rPr>
                        <a:t>show()</a:t>
                      </a: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之前</a:t>
                      </a:r>
                      <a:endParaRPr lang="en-US" altLang="zh-CN" sz="2400" kern="100" dirty="0">
                        <a:solidFill>
                          <a:schemeClr val="dk1"/>
                        </a:solidFill>
                        <a:effectLst/>
                        <a:latin typeface="微软雅黑" panose="020B0503020204020204" pitchFamily="34" charset="-122"/>
                        <a:ea typeface="微软雅黑" panose="020B0503020204020204" pitchFamily="34" charset="-122"/>
                        <a:cs typeface="+mn-cs"/>
                      </a:endParaRPr>
                    </a:p>
                    <a:p>
                      <a:pPr algn="ctr">
                        <a:spcAft>
                          <a:spcPts val="750"/>
                        </a:spcAft>
                      </a:pP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需要 </a:t>
                      </a:r>
                      <a:r>
                        <a:rPr lang="en-US" altLang="zh-CN" sz="2400" kern="100" dirty="0">
                          <a:solidFill>
                            <a:schemeClr val="dk1"/>
                          </a:solidFill>
                          <a:effectLst/>
                          <a:latin typeface="微软雅黑" panose="020B0503020204020204" pitchFamily="34" charset="-122"/>
                          <a:ea typeface="微软雅黑" panose="020B0503020204020204" pitchFamily="34" charset="-122"/>
                          <a:cs typeface="+mn-cs"/>
                        </a:rPr>
                        <a:t>pip install pillow</a:t>
                      </a:r>
                      <a:r>
                        <a:rPr lang="zh-CN" altLang="en-US" sz="2400" kern="100" dirty="0">
                          <a:solidFill>
                            <a:schemeClr val="dk1"/>
                          </a:solidFill>
                          <a:effectLst/>
                          <a:latin typeface="微软雅黑" panose="020B0503020204020204" pitchFamily="34" charset="-122"/>
                          <a:ea typeface="微软雅黑" panose="020B0503020204020204" pitchFamily="34" charset="-122"/>
                          <a:cs typeface="+mn-cs"/>
                        </a:rPr>
                        <a:t>库</a:t>
                      </a:r>
                    </a:p>
                  </a:txBody>
                  <a:tcPr marL="68580" marR="68580" marT="0" marB="0" anchor="ctr"/>
                </a:tc>
                <a:extLst>
                  <a:ext uri="{0D108BD9-81ED-4DB2-BD59-A6C34878D82A}">
                    <a16:rowId xmlns:a16="http://schemas.microsoft.com/office/drawing/2014/main" val="64582247"/>
                  </a:ext>
                </a:extLst>
              </a:tr>
              <a:tr h="437049">
                <a:tc>
                  <a:txBody>
                    <a:bodyPr/>
                    <a:lstStyle/>
                    <a:p>
                      <a:pPr algn="ctr">
                        <a:spcAft>
                          <a:spcPts val="750"/>
                        </a:spcAft>
                      </a:pPr>
                      <a:r>
                        <a:rPr lang="en-US" sz="2400" kern="100">
                          <a:effectLst/>
                          <a:latin typeface="微软雅黑" panose="020B0503020204020204" pitchFamily="34" charset="-122"/>
                          <a:ea typeface="微软雅黑" panose="020B0503020204020204" pitchFamily="34" charset="-122"/>
                        </a:rPr>
                        <a:t>show()</a:t>
                      </a:r>
                      <a:endParaRPr lang="zh-CN" sz="2400" kern="10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750"/>
                        </a:spcAft>
                      </a:pPr>
                      <a:r>
                        <a:rPr lang="zh-CN" sz="2400" kern="100" dirty="0">
                          <a:effectLst/>
                          <a:latin typeface="微软雅黑" panose="020B0503020204020204" pitchFamily="34" charset="-122"/>
                          <a:ea typeface="微软雅黑" panose="020B0503020204020204" pitchFamily="34" charset="-122"/>
                        </a:rPr>
                        <a:t>显示绘制的图像，同时</a:t>
                      </a:r>
                      <a:r>
                        <a:rPr lang="zh-CN" sz="2400" kern="100" dirty="0">
                          <a:solidFill>
                            <a:schemeClr val="tx1"/>
                          </a:solidFill>
                          <a:effectLst/>
                          <a:latin typeface="微软雅黑" panose="020B0503020204020204" pitchFamily="34" charset="-122"/>
                          <a:ea typeface="微软雅黑" panose="020B0503020204020204" pitchFamily="34" charset="-122"/>
                        </a:rPr>
                        <a:t>清空</a:t>
                      </a:r>
                      <a:r>
                        <a:rPr lang="zh-CN" sz="2400" kern="100" dirty="0">
                          <a:effectLst/>
                          <a:latin typeface="微软雅黑" panose="020B0503020204020204" pitchFamily="34" charset="-122"/>
                          <a:ea typeface="微软雅黑" panose="020B0503020204020204" pitchFamily="34" charset="-122"/>
                        </a:rPr>
                        <a:t>缓冲区</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2401623868"/>
                  </a:ext>
                </a:extLst>
              </a:tr>
              <a:tr h="437049">
                <a:tc>
                  <a:txBody>
                    <a:bodyPr/>
                    <a:lstStyle/>
                    <a:p>
                      <a:pPr algn="ctr">
                        <a:spcAft>
                          <a:spcPts val="750"/>
                        </a:spcAft>
                      </a:pPr>
                      <a:r>
                        <a:rPr lang="en-US" altLang="zh-CN" sz="2400" kern="100" dirty="0" err="1">
                          <a:effectLst/>
                          <a:latin typeface="微软雅黑" panose="020B0503020204020204" pitchFamily="34" charset="-122"/>
                          <a:ea typeface="微软雅黑" panose="020B0503020204020204" pitchFamily="34" charset="-122"/>
                          <a:cs typeface="宋体" panose="02010600030101010101" pitchFamily="2" charset="-122"/>
                        </a:rPr>
                        <a:t>cla</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750"/>
                        </a:spcAft>
                      </a:pP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清除</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axes</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，即当前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figure </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中的活动的</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axes</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，但其他</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axes</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保持不变。</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1569770195"/>
                  </a:ext>
                </a:extLst>
              </a:tr>
              <a:tr h="437049">
                <a:tc>
                  <a:txBody>
                    <a:bodyPr/>
                    <a:lstStyle/>
                    <a:p>
                      <a:pPr algn="ctr">
                        <a:spcAft>
                          <a:spcPts val="750"/>
                        </a:spcAft>
                      </a:pPr>
                      <a:r>
                        <a:rPr lang="en-US" altLang="zh-CN" sz="2400" kern="100" dirty="0" err="1">
                          <a:effectLst/>
                          <a:latin typeface="微软雅黑" panose="020B0503020204020204" pitchFamily="34" charset="-122"/>
                          <a:ea typeface="微软雅黑" panose="020B0503020204020204" pitchFamily="34" charset="-122"/>
                          <a:cs typeface="宋体" panose="02010600030101010101" pitchFamily="2" charset="-122"/>
                        </a:rPr>
                        <a:t>clf</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750"/>
                        </a:spcAft>
                      </a:pP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清除当前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figure </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的所有</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axes</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，但是不关闭这个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window</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，所以能继续复用于其他的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plot</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637372892"/>
                  </a:ext>
                </a:extLst>
              </a:tr>
              <a:tr h="437049">
                <a:tc>
                  <a:txBody>
                    <a:bodyPr/>
                    <a:lstStyle/>
                    <a:p>
                      <a:pPr algn="ctr">
                        <a:spcAft>
                          <a:spcPts val="750"/>
                        </a:spcAft>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close()</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algn="ctr">
                        <a:spcAft>
                          <a:spcPts val="750"/>
                        </a:spcAft>
                      </a:pP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关闭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window</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，如果没有指定，则指当前 </a:t>
                      </a: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window</a:t>
                      </a:r>
                      <a:r>
                        <a:rPr lang="zh-CN" altLang="en-US" sz="2400" kern="100" dirty="0">
                          <a:effectLst/>
                          <a:latin typeface="微软雅黑" panose="020B0503020204020204" pitchFamily="34" charset="-122"/>
                          <a:ea typeface="微软雅黑" panose="020B0503020204020204" pitchFamily="34" charset="-122"/>
                          <a:cs typeface="宋体" panose="02010600030101010101" pitchFamily="2" charset="-122"/>
                        </a:rPr>
                        <a:t>。</a:t>
                      </a:r>
                      <a:endParaRPr lang="zh-CN" sz="24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extLst>
                  <a:ext uri="{0D108BD9-81ED-4DB2-BD59-A6C34878D82A}">
                    <a16:rowId xmlns:a16="http://schemas.microsoft.com/office/drawing/2014/main" val="1930946017"/>
                  </a:ext>
                </a:extLst>
              </a:tr>
            </a:tbl>
          </a:graphicData>
        </a:graphic>
      </p:graphicFrame>
    </p:spTree>
    <p:extLst>
      <p:ext uri="{BB962C8B-B14F-4D97-AF65-F5344CB8AC3E}">
        <p14:creationId xmlns:p14="http://schemas.microsoft.com/office/powerpoint/2010/main" val="202930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95CE6-87BB-4867-BFB0-6A1280C801A4}"/>
              </a:ext>
            </a:extLst>
          </p:cNvPr>
          <p:cNvSpPr>
            <a:spLocks noGrp="1"/>
          </p:cNvSpPr>
          <p:nvPr>
            <p:ph type="title"/>
          </p:nvPr>
        </p:nvSpPr>
        <p:spPr/>
        <p:txBody>
          <a:bodyPr/>
          <a:lstStyle/>
          <a:p>
            <a:r>
              <a:rPr lang="en-US" altLang="zh-CN" dirty="0" err="1"/>
              <a:t>rc</a:t>
            </a:r>
            <a:r>
              <a:rPr lang="zh-CN" altLang="en-US" dirty="0"/>
              <a:t>参数</a:t>
            </a:r>
          </a:p>
        </p:txBody>
      </p:sp>
      <p:sp>
        <p:nvSpPr>
          <p:cNvPr id="3" name="内容占位符 2">
            <a:extLst>
              <a:ext uri="{FF2B5EF4-FFF2-40B4-BE49-F238E27FC236}">
                <a16:creationId xmlns:a16="http://schemas.microsoft.com/office/drawing/2014/main" id="{8EF8F29D-420A-41CD-95DC-F8A28C9C7A50}"/>
              </a:ext>
            </a:extLst>
          </p:cNvPr>
          <p:cNvSpPr>
            <a:spLocks noGrp="1"/>
          </p:cNvSpPr>
          <p:nvPr>
            <p:ph idx="1"/>
          </p:nvPr>
        </p:nvSpPr>
        <p:spPr>
          <a:xfrm>
            <a:off x="1024127" y="1839533"/>
            <a:ext cx="9720073" cy="4023360"/>
          </a:xfrm>
        </p:spPr>
        <p:txBody>
          <a:bodyPr>
            <a:normAutofit/>
          </a:bodyPr>
          <a:lstStyle/>
          <a:p>
            <a:r>
              <a:rPr lang="en-US" altLang="zh-CN" sz="2800" dirty="0"/>
              <a:t>pyplot</a:t>
            </a:r>
            <a:r>
              <a:rPr lang="zh-CN" altLang="en-US" sz="2800" dirty="0"/>
              <a:t>使用</a:t>
            </a:r>
            <a:r>
              <a:rPr lang="en-US" altLang="zh-CN" sz="2800" dirty="0" err="1"/>
              <a:t>rc</a:t>
            </a:r>
            <a:r>
              <a:rPr lang="zh-CN" altLang="en-US" sz="2800" dirty="0"/>
              <a:t>配置文件来自定义图形的各种默认属性，被称为</a:t>
            </a:r>
            <a:r>
              <a:rPr lang="en-US" altLang="zh-CN" sz="2800" dirty="0" err="1"/>
              <a:t>rc</a:t>
            </a:r>
            <a:r>
              <a:rPr lang="zh-CN" altLang="en-US" sz="2800" dirty="0"/>
              <a:t>配置或</a:t>
            </a:r>
            <a:r>
              <a:rPr lang="en-US" altLang="zh-CN" sz="2800" dirty="0" err="1"/>
              <a:t>rc</a:t>
            </a:r>
            <a:r>
              <a:rPr lang="zh-CN" altLang="en-US" sz="2800" dirty="0"/>
              <a:t>参数。</a:t>
            </a:r>
            <a:endParaRPr lang="en-US" altLang="zh-CN" sz="2800" dirty="0"/>
          </a:p>
          <a:p>
            <a:endParaRPr lang="zh-CN" altLang="en-US" sz="2800" dirty="0"/>
          </a:p>
          <a:p>
            <a:r>
              <a:rPr lang="zh-CN" altLang="en-US" sz="2800" dirty="0"/>
              <a:t>在</a:t>
            </a:r>
            <a:r>
              <a:rPr lang="en-US" altLang="zh-CN" sz="2800" dirty="0"/>
              <a:t>pyplot</a:t>
            </a:r>
            <a:r>
              <a:rPr lang="zh-CN" altLang="en-US" sz="2800" dirty="0"/>
              <a:t>中几乎所有的默认属性都是可以控制的，例如视图窗口大小以及每英寸点数、线条宽度、颜色和样式、坐标轴、坐标和网格属性、文本、字体等。</a:t>
            </a:r>
            <a:br>
              <a:rPr lang="en-US" altLang="zh-CN" sz="2800" dirty="0"/>
            </a:br>
            <a:endParaRPr lang="en-US" altLang="zh-CN" sz="2800" dirty="0"/>
          </a:p>
          <a:p>
            <a:pPr marL="0" indent="0">
              <a:buNone/>
            </a:pPr>
            <a:endParaRPr lang="zh-CN" altLang="en-US" dirty="0"/>
          </a:p>
        </p:txBody>
      </p:sp>
    </p:spTree>
    <p:extLst>
      <p:ext uri="{BB962C8B-B14F-4D97-AF65-F5344CB8AC3E}">
        <p14:creationId xmlns:p14="http://schemas.microsoft.com/office/powerpoint/2010/main" val="19113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90A942-AB40-4920-A271-766347FC0EF6}"/>
              </a:ext>
            </a:extLst>
          </p:cNvPr>
          <p:cNvSpPr>
            <a:spLocks noGrp="1"/>
          </p:cNvSpPr>
          <p:nvPr>
            <p:ph type="title"/>
          </p:nvPr>
        </p:nvSpPr>
        <p:spPr/>
        <p:txBody>
          <a:bodyPr/>
          <a:lstStyle/>
          <a:p>
            <a:r>
              <a:rPr lang="zh-CN" altLang="en-US" dirty="0"/>
              <a:t>数据可视化的分类</a:t>
            </a:r>
          </a:p>
        </p:txBody>
      </p:sp>
      <p:sp>
        <p:nvSpPr>
          <p:cNvPr id="3" name="内容占位符 2">
            <a:extLst>
              <a:ext uri="{FF2B5EF4-FFF2-40B4-BE49-F238E27FC236}">
                <a16:creationId xmlns:a16="http://schemas.microsoft.com/office/drawing/2014/main" id="{0DE7D662-639A-4DE6-BF5D-0A7F36AD4A5D}"/>
              </a:ext>
            </a:extLst>
          </p:cNvPr>
          <p:cNvSpPr>
            <a:spLocks noGrp="1"/>
          </p:cNvSpPr>
          <p:nvPr>
            <p:ph idx="1"/>
          </p:nvPr>
        </p:nvSpPr>
        <p:spPr>
          <a:xfrm>
            <a:off x="824247" y="1867438"/>
            <a:ext cx="10612191" cy="4494726"/>
          </a:xfrm>
        </p:spPr>
        <p:txBody>
          <a:bodyPr>
            <a:normAutofit lnSpcReduction="10000"/>
          </a:bodyPr>
          <a:lstStyle/>
          <a:p>
            <a:r>
              <a:rPr lang="zh-CN" altLang="en-US" sz="2800" b="1" dirty="0"/>
              <a:t>按照数据类型：</a:t>
            </a:r>
            <a:endParaRPr lang="en-US" altLang="zh-CN" sz="2800" b="1" dirty="0"/>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r>
              <a:rPr kumimoji="0" lang="en-US"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1</a:t>
            </a: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）时空数据可视化</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时空数据是指带有地理位置与时间标签的数据，因此，时变数据和地理信息数据的可视化非常重要。</a:t>
            </a:r>
            <a:endParaRPr kumimoji="0" lang="en-US"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r>
              <a:rPr kumimoji="0" lang="en-US"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2</a:t>
            </a: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）层次与网络结构数据可视化</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网络关联关系在大数据中是一种常见的关系。网络之间的连接、层次结构、拓扑结构等都属于这种类型。</a:t>
            </a:r>
            <a:endParaRPr kumimoji="0" lang="en-US"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r>
              <a:rPr kumimoji="0" lang="en-US"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3</a:t>
            </a: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）文本和跨媒体数据可视化</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文本信息是大数据时代非结构化数据类型的典型代表，是互联网中最主要的信息类型。这类数据的可视化方法主要有标签云、引入时间轴的河流图等方法。</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r>
              <a:rPr kumimoji="0" lang="en-US"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4</a:t>
            </a:r>
            <a:r>
              <a:rPr kumimoji="0" lang="zh-CN"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）多变量数据可视化</a:t>
            </a:r>
            <a:endParaRPr kumimoji="0" lang="en-US" altLang="zh-CN" b="1"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多变量的高维数据用来描述现实世界中的复杂问题和对象</a:t>
            </a:r>
            <a:r>
              <a:rPr kumimoji="0" lang="zh-CN" altLang="en-US" b="0" i="0" u="none" strike="noStrike" kern="1200" cap="none" spc="0" normalizeH="0" baseline="0" noProof="0" dirty="0">
                <a:ln>
                  <a:noFill/>
                </a:ln>
                <a:solidFill>
                  <a:prstClr val="black"/>
                </a:solidFill>
                <a:effectLst/>
                <a:uLnTx/>
                <a:uFillTx/>
                <a:latin typeface="仿宋" panose="02010609060101010101" pitchFamily="49" charset="-122"/>
                <a:ea typeface="仿宋" panose="02010609060101010101" pitchFamily="49" charset="-122"/>
                <a:cs typeface="+mn-cs"/>
              </a:rPr>
              <a:t>。</a:t>
            </a:r>
            <a:endParaRPr lang="zh-CN" altLang="en-US" b="1" dirty="0"/>
          </a:p>
        </p:txBody>
      </p:sp>
    </p:spTree>
    <p:extLst>
      <p:ext uri="{BB962C8B-B14F-4D97-AF65-F5344CB8AC3E}">
        <p14:creationId xmlns:p14="http://schemas.microsoft.com/office/powerpoint/2010/main" val="1807735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2412C-1544-442A-8058-F2D683E1D7B9}"/>
              </a:ext>
            </a:extLst>
          </p:cNvPr>
          <p:cNvSpPr>
            <a:spLocks noGrp="1"/>
          </p:cNvSpPr>
          <p:nvPr>
            <p:ph type="title"/>
          </p:nvPr>
        </p:nvSpPr>
        <p:spPr/>
        <p:txBody>
          <a:bodyPr/>
          <a:lstStyle/>
          <a:p>
            <a:r>
              <a:rPr lang="zh-CN" altLang="en-US" dirty="0"/>
              <a:t>查看</a:t>
            </a:r>
            <a:r>
              <a:rPr lang="en-US" altLang="zh-CN" dirty="0" err="1"/>
              <a:t>rc</a:t>
            </a:r>
            <a:r>
              <a:rPr lang="zh-CN" altLang="en-US" dirty="0"/>
              <a:t>参数</a:t>
            </a:r>
          </a:p>
        </p:txBody>
      </p:sp>
      <p:sp>
        <p:nvSpPr>
          <p:cNvPr id="6" name="Rectangle 2">
            <a:extLst>
              <a:ext uri="{FF2B5EF4-FFF2-40B4-BE49-F238E27FC236}">
                <a16:creationId xmlns:a16="http://schemas.microsoft.com/office/drawing/2014/main" id="{428F9CE0-7B1F-4AB0-B445-66D017F2BAEB}"/>
              </a:ext>
            </a:extLst>
          </p:cNvPr>
          <p:cNvSpPr>
            <a:spLocks noChangeArrowheads="1"/>
          </p:cNvSpPr>
          <p:nvPr/>
        </p:nvSpPr>
        <p:spPr bwMode="auto">
          <a:xfrm>
            <a:off x="826652" y="3167390"/>
            <a:ext cx="40353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0" i="0" u="none" strike="noStrike" cap="none" normalizeH="0" baseline="0" dirty="0">
                <a:ln>
                  <a:noFill/>
                </a:ln>
                <a:solidFill>
                  <a:srgbClr val="000080"/>
                </a:solidFill>
                <a:effectLst/>
                <a:latin typeface="Arial Unicode MS"/>
                <a:ea typeface="JetBrains Mono"/>
              </a:rPr>
              <a:t>print</a:t>
            </a:r>
            <a:r>
              <a:rPr kumimoji="0" lang="zh-CN" altLang="zh-CN" sz="2800" b="0" i="0" u="none" strike="noStrike" cap="none" normalizeH="0" baseline="0" dirty="0">
                <a:ln>
                  <a:noFill/>
                </a:ln>
                <a:solidFill>
                  <a:srgbClr val="080808"/>
                </a:solidFill>
                <a:effectLst/>
                <a:latin typeface="Arial Unicode MS"/>
                <a:ea typeface="JetBrains Mono"/>
              </a:rPr>
              <a:t>(plt.rcParams)</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8" name="文本框 7">
            <a:extLst>
              <a:ext uri="{FF2B5EF4-FFF2-40B4-BE49-F238E27FC236}">
                <a16:creationId xmlns:a16="http://schemas.microsoft.com/office/drawing/2014/main" id="{AA91080D-5B4E-43DB-AF54-FF7DB514CCB6}"/>
              </a:ext>
            </a:extLst>
          </p:cNvPr>
          <p:cNvSpPr txBox="1"/>
          <p:nvPr/>
        </p:nvSpPr>
        <p:spPr>
          <a:xfrm>
            <a:off x="5413419" y="1728456"/>
            <a:ext cx="6096000" cy="4524315"/>
          </a:xfrm>
          <a:prstGeom prst="rect">
            <a:avLst/>
          </a:prstGeom>
          <a:noFill/>
        </p:spPr>
        <p:txBody>
          <a:bodyPr wrap="square">
            <a:spAutoFit/>
          </a:bodyPr>
          <a:lstStyle/>
          <a:p>
            <a:r>
              <a:rPr lang="en-US" altLang="zh-CN" sz="2400" dirty="0"/>
              <a:t>…………</a:t>
            </a:r>
          </a:p>
          <a:p>
            <a:r>
              <a:rPr lang="zh-CN" altLang="en-US" sz="2400" dirty="0"/>
              <a:t>figure.autolayout: False</a:t>
            </a:r>
          </a:p>
          <a:p>
            <a:r>
              <a:rPr lang="zh-CN" altLang="en-US" sz="2400" dirty="0"/>
              <a:t>figure.constrained_layout.h_pad: 0.04167</a:t>
            </a:r>
          </a:p>
          <a:p>
            <a:r>
              <a:rPr lang="zh-CN" altLang="en-US" sz="2400" dirty="0"/>
              <a:t>figure.constrained_layout.hspace: 0.02</a:t>
            </a:r>
          </a:p>
          <a:p>
            <a:r>
              <a:rPr lang="zh-CN" altLang="en-US" sz="2400" dirty="0"/>
              <a:t>figure.constrained_layout.use: False</a:t>
            </a:r>
          </a:p>
          <a:p>
            <a:r>
              <a:rPr lang="zh-CN" altLang="en-US" sz="2400" dirty="0"/>
              <a:t>figure.constrained_layout.w_pad: 0.04167</a:t>
            </a:r>
          </a:p>
          <a:p>
            <a:r>
              <a:rPr lang="zh-CN" altLang="en-US" sz="2400" dirty="0"/>
              <a:t>figure.constrained_layout.wspace: 0.02</a:t>
            </a:r>
          </a:p>
          <a:p>
            <a:r>
              <a:rPr lang="zh-CN" altLang="en-US" sz="2400" dirty="0"/>
              <a:t>figure.dpi: 100.0</a:t>
            </a:r>
          </a:p>
          <a:p>
            <a:r>
              <a:rPr lang="zh-CN" altLang="en-US" sz="2400" dirty="0"/>
              <a:t>figure.edgecolor: white</a:t>
            </a:r>
          </a:p>
          <a:p>
            <a:r>
              <a:rPr lang="zh-CN" altLang="en-US" sz="2400" dirty="0"/>
              <a:t>figure.facecolor: white</a:t>
            </a:r>
          </a:p>
          <a:p>
            <a:r>
              <a:rPr lang="zh-CN" altLang="en-US" sz="2400" dirty="0"/>
              <a:t>figure.figsize: [6.4, 4.8]</a:t>
            </a:r>
            <a:endParaRPr lang="en-US" altLang="zh-CN" sz="2400" dirty="0"/>
          </a:p>
          <a:p>
            <a:r>
              <a:rPr lang="en-US" altLang="zh-CN" sz="2400" dirty="0"/>
              <a:t>…………</a:t>
            </a:r>
            <a:endParaRPr lang="zh-CN" altLang="en-US" sz="2400" dirty="0"/>
          </a:p>
        </p:txBody>
      </p:sp>
    </p:spTree>
    <p:extLst>
      <p:ext uri="{BB962C8B-B14F-4D97-AF65-F5344CB8AC3E}">
        <p14:creationId xmlns:p14="http://schemas.microsoft.com/office/powerpoint/2010/main" val="2801144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B5CEC-5150-4467-8E13-0B421A33ECE0}"/>
              </a:ext>
            </a:extLst>
          </p:cNvPr>
          <p:cNvSpPr>
            <a:spLocks noGrp="1"/>
          </p:cNvSpPr>
          <p:nvPr>
            <p:ph type="title"/>
          </p:nvPr>
        </p:nvSpPr>
        <p:spPr/>
        <p:txBody>
          <a:bodyPr/>
          <a:lstStyle/>
          <a:p>
            <a:r>
              <a:rPr lang="en-US" altLang="zh-CN" dirty="0" err="1"/>
              <a:t>Rc</a:t>
            </a:r>
            <a:r>
              <a:rPr lang="zh-CN" altLang="en-US" dirty="0"/>
              <a:t>参数设置中文字体</a:t>
            </a:r>
          </a:p>
        </p:txBody>
      </p:sp>
      <p:sp>
        <p:nvSpPr>
          <p:cNvPr id="3" name="内容占位符 2">
            <a:extLst>
              <a:ext uri="{FF2B5EF4-FFF2-40B4-BE49-F238E27FC236}">
                <a16:creationId xmlns:a16="http://schemas.microsoft.com/office/drawing/2014/main" id="{20C6780A-FD54-46FF-858B-8A06AFC33C8D}"/>
              </a:ext>
            </a:extLst>
          </p:cNvPr>
          <p:cNvSpPr>
            <a:spLocks noGrp="1"/>
          </p:cNvSpPr>
          <p:nvPr>
            <p:ph idx="1"/>
          </p:nvPr>
        </p:nvSpPr>
        <p:spPr>
          <a:xfrm>
            <a:off x="1024128" y="2286000"/>
            <a:ext cx="9720073" cy="1676400"/>
          </a:xfrm>
        </p:spPr>
        <p:txBody>
          <a:bodyPr/>
          <a:lstStyle/>
          <a:p>
            <a:r>
              <a:rPr lang="zh-CN" altLang="en-US" sz="2800" dirty="0"/>
              <a:t>由于默认的</a:t>
            </a:r>
            <a:r>
              <a:rPr lang="en-US" altLang="zh-CN" sz="2800" dirty="0"/>
              <a:t>pyplot</a:t>
            </a:r>
            <a:r>
              <a:rPr lang="zh-CN" altLang="en-US" sz="2800" dirty="0"/>
              <a:t>字体并不支持中文字符的显示，因此需要通过设置</a:t>
            </a:r>
            <a:r>
              <a:rPr lang="en-US" altLang="zh-CN" sz="2800" dirty="0" err="1"/>
              <a:t>font.sans</a:t>
            </a:r>
            <a:r>
              <a:rPr lang="en-US" altLang="zh-CN" sz="2800" dirty="0"/>
              <a:t>-serif</a:t>
            </a:r>
            <a:r>
              <a:rPr lang="zh-CN" altLang="en-US" sz="2800" dirty="0"/>
              <a:t>参数改变绘图时的字体，使得图形可以正常显示中文。同时，由于更改字体后，会导致坐标轴中的部分字符无法显示，因此需要同时更改</a:t>
            </a:r>
            <a:r>
              <a:rPr lang="en-US" altLang="zh-CN" sz="2800" dirty="0" err="1"/>
              <a:t>axes.unicode_minus</a:t>
            </a:r>
            <a:r>
              <a:rPr lang="zh-CN" altLang="en-US" sz="2800" dirty="0"/>
              <a:t>参数。</a:t>
            </a:r>
          </a:p>
        </p:txBody>
      </p:sp>
      <p:pic>
        <p:nvPicPr>
          <p:cNvPr id="5" name="图片 4">
            <a:extLst>
              <a:ext uri="{FF2B5EF4-FFF2-40B4-BE49-F238E27FC236}">
                <a16:creationId xmlns:a16="http://schemas.microsoft.com/office/drawing/2014/main" id="{2DC3DB73-B268-4348-8BE7-6C07AC4D841D}"/>
              </a:ext>
            </a:extLst>
          </p:cNvPr>
          <p:cNvPicPr>
            <a:picLocks noChangeAspect="1"/>
          </p:cNvPicPr>
          <p:nvPr/>
        </p:nvPicPr>
        <p:blipFill>
          <a:blip r:embed="rId2"/>
          <a:stretch>
            <a:fillRect/>
          </a:stretch>
        </p:blipFill>
        <p:spPr>
          <a:xfrm>
            <a:off x="1755552" y="4163568"/>
            <a:ext cx="8680896" cy="1790792"/>
          </a:xfrm>
          <a:prstGeom prst="rect">
            <a:avLst/>
          </a:prstGeom>
        </p:spPr>
      </p:pic>
    </p:spTree>
    <p:extLst>
      <p:ext uri="{BB962C8B-B14F-4D97-AF65-F5344CB8AC3E}">
        <p14:creationId xmlns:p14="http://schemas.microsoft.com/office/powerpoint/2010/main" val="361198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DA9F-155E-4CE8-9AD4-D6CD07315D57}"/>
              </a:ext>
            </a:extLst>
          </p:cNvPr>
          <p:cNvSpPr>
            <a:spLocks noGrp="1"/>
          </p:cNvSpPr>
          <p:nvPr>
            <p:ph type="title"/>
          </p:nvPr>
        </p:nvSpPr>
        <p:spPr/>
        <p:txBody>
          <a:bodyPr/>
          <a:lstStyle/>
          <a:p>
            <a:r>
              <a:rPr lang="zh-CN" altLang="en-US" b="1" dirty="0"/>
              <a:t>设置</a:t>
            </a:r>
            <a:r>
              <a:rPr lang="en-US" altLang="zh-CN" b="1" dirty="0"/>
              <a:t>RC</a:t>
            </a:r>
            <a:r>
              <a:rPr lang="zh-CN" altLang="en-US" b="1" dirty="0"/>
              <a:t>参数</a:t>
            </a:r>
            <a:endParaRPr lang="zh-CN" altLang="en-US" dirty="0"/>
          </a:p>
        </p:txBody>
      </p:sp>
      <p:pic>
        <p:nvPicPr>
          <p:cNvPr id="5" name="内容占位符 4">
            <a:extLst>
              <a:ext uri="{FF2B5EF4-FFF2-40B4-BE49-F238E27FC236}">
                <a16:creationId xmlns:a16="http://schemas.microsoft.com/office/drawing/2014/main" id="{CFA88065-031B-423A-8C69-721FB1BAEDA9}"/>
              </a:ext>
            </a:extLst>
          </p:cNvPr>
          <p:cNvPicPr>
            <a:picLocks noGrp="1" noChangeAspect="1"/>
          </p:cNvPicPr>
          <p:nvPr>
            <p:ph idx="1"/>
          </p:nvPr>
        </p:nvPicPr>
        <p:blipFill>
          <a:blip r:embed="rId2"/>
          <a:stretch>
            <a:fillRect/>
          </a:stretch>
        </p:blipFill>
        <p:spPr>
          <a:xfrm>
            <a:off x="1024128" y="1732209"/>
            <a:ext cx="5305484" cy="4582732"/>
          </a:xfrm>
        </p:spPr>
      </p:pic>
      <p:pic>
        <p:nvPicPr>
          <p:cNvPr id="7" name="图片 6">
            <a:extLst>
              <a:ext uri="{FF2B5EF4-FFF2-40B4-BE49-F238E27FC236}">
                <a16:creationId xmlns:a16="http://schemas.microsoft.com/office/drawing/2014/main" id="{0916B97E-73A8-472E-8AA8-14DDD043FB2A}"/>
              </a:ext>
            </a:extLst>
          </p:cNvPr>
          <p:cNvPicPr>
            <a:picLocks noChangeAspect="1"/>
          </p:cNvPicPr>
          <p:nvPr/>
        </p:nvPicPr>
        <p:blipFill>
          <a:blip r:embed="rId3"/>
          <a:stretch>
            <a:fillRect/>
          </a:stretch>
        </p:blipFill>
        <p:spPr>
          <a:xfrm>
            <a:off x="6705733" y="1879713"/>
            <a:ext cx="5054891" cy="4287724"/>
          </a:xfrm>
          <a:prstGeom prst="rect">
            <a:avLst/>
          </a:prstGeom>
        </p:spPr>
      </p:pic>
    </p:spTree>
    <p:extLst>
      <p:ext uri="{BB962C8B-B14F-4D97-AF65-F5344CB8AC3E}">
        <p14:creationId xmlns:p14="http://schemas.microsoft.com/office/powerpoint/2010/main" val="2038136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251F2-A3A6-48C6-BB4B-FFBDF9ABE054}"/>
              </a:ext>
            </a:extLst>
          </p:cNvPr>
          <p:cNvSpPr>
            <a:spLocks noGrp="1"/>
          </p:cNvSpPr>
          <p:nvPr>
            <p:ph type="title"/>
          </p:nvPr>
        </p:nvSpPr>
        <p:spPr/>
        <p:txBody>
          <a:bodyPr/>
          <a:lstStyle/>
          <a:p>
            <a:r>
              <a:rPr lang="zh-CN" altLang="en-US" dirty="0"/>
              <a:t>读文件绘制数据曲线</a:t>
            </a:r>
          </a:p>
        </p:txBody>
      </p:sp>
      <p:pic>
        <p:nvPicPr>
          <p:cNvPr id="7" name="图片 6">
            <a:extLst>
              <a:ext uri="{FF2B5EF4-FFF2-40B4-BE49-F238E27FC236}">
                <a16:creationId xmlns:a16="http://schemas.microsoft.com/office/drawing/2014/main" id="{55E5D427-7CF9-4993-A95A-5D707FF059D9}"/>
              </a:ext>
            </a:extLst>
          </p:cNvPr>
          <p:cNvPicPr>
            <a:picLocks noChangeAspect="1"/>
          </p:cNvPicPr>
          <p:nvPr/>
        </p:nvPicPr>
        <p:blipFill>
          <a:blip r:embed="rId3"/>
          <a:stretch>
            <a:fillRect/>
          </a:stretch>
        </p:blipFill>
        <p:spPr>
          <a:xfrm>
            <a:off x="809641" y="2138016"/>
            <a:ext cx="5905955" cy="3953695"/>
          </a:xfrm>
          <a:prstGeom prst="rect">
            <a:avLst/>
          </a:prstGeom>
        </p:spPr>
      </p:pic>
      <p:pic>
        <p:nvPicPr>
          <p:cNvPr id="9" name="图片 8">
            <a:extLst>
              <a:ext uri="{FF2B5EF4-FFF2-40B4-BE49-F238E27FC236}">
                <a16:creationId xmlns:a16="http://schemas.microsoft.com/office/drawing/2014/main" id="{E13A2193-BCA7-4EF3-9374-75FB7AB12A19}"/>
              </a:ext>
            </a:extLst>
          </p:cNvPr>
          <p:cNvPicPr>
            <a:picLocks noChangeAspect="1"/>
          </p:cNvPicPr>
          <p:nvPr/>
        </p:nvPicPr>
        <p:blipFill>
          <a:blip r:embed="rId4"/>
          <a:stretch>
            <a:fillRect/>
          </a:stretch>
        </p:blipFill>
        <p:spPr>
          <a:xfrm>
            <a:off x="7032526" y="2023715"/>
            <a:ext cx="4909771" cy="4164629"/>
          </a:xfrm>
          <a:prstGeom prst="rect">
            <a:avLst/>
          </a:prstGeom>
        </p:spPr>
      </p:pic>
    </p:spTree>
    <p:extLst>
      <p:ext uri="{BB962C8B-B14F-4D97-AF65-F5344CB8AC3E}">
        <p14:creationId xmlns:p14="http://schemas.microsoft.com/office/powerpoint/2010/main" val="3004524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257A7-7E58-4EE6-825C-FDF1E4C20EF9}"/>
              </a:ext>
            </a:extLst>
          </p:cNvPr>
          <p:cNvSpPr>
            <a:spLocks noGrp="1"/>
          </p:cNvSpPr>
          <p:nvPr>
            <p:ph type="title"/>
          </p:nvPr>
        </p:nvSpPr>
        <p:spPr/>
        <p:txBody>
          <a:bodyPr/>
          <a:lstStyle/>
          <a:p>
            <a:r>
              <a:rPr lang="zh-CN" altLang="en-US" dirty="0"/>
              <a:t>多列数据绘图</a:t>
            </a:r>
          </a:p>
        </p:txBody>
      </p:sp>
      <p:pic>
        <p:nvPicPr>
          <p:cNvPr id="6" name="图片 5">
            <a:extLst>
              <a:ext uri="{FF2B5EF4-FFF2-40B4-BE49-F238E27FC236}">
                <a16:creationId xmlns:a16="http://schemas.microsoft.com/office/drawing/2014/main" id="{FF62D684-3E8A-4420-B183-16CFD90F1EC9}"/>
              </a:ext>
            </a:extLst>
          </p:cNvPr>
          <p:cNvPicPr>
            <a:picLocks noChangeAspect="1"/>
          </p:cNvPicPr>
          <p:nvPr/>
        </p:nvPicPr>
        <p:blipFill>
          <a:blip r:embed="rId3"/>
          <a:stretch>
            <a:fillRect/>
          </a:stretch>
        </p:blipFill>
        <p:spPr>
          <a:xfrm>
            <a:off x="759854" y="1959711"/>
            <a:ext cx="10580850" cy="1499615"/>
          </a:xfrm>
          <a:prstGeom prst="rect">
            <a:avLst/>
          </a:prstGeom>
        </p:spPr>
      </p:pic>
      <p:pic>
        <p:nvPicPr>
          <p:cNvPr id="8" name="图片 7">
            <a:extLst>
              <a:ext uri="{FF2B5EF4-FFF2-40B4-BE49-F238E27FC236}">
                <a16:creationId xmlns:a16="http://schemas.microsoft.com/office/drawing/2014/main" id="{C7E5FAE1-146B-4F46-8678-E61E32665E5F}"/>
              </a:ext>
            </a:extLst>
          </p:cNvPr>
          <p:cNvPicPr>
            <a:picLocks noChangeAspect="1"/>
          </p:cNvPicPr>
          <p:nvPr/>
        </p:nvPicPr>
        <p:blipFill>
          <a:blip r:embed="rId4"/>
          <a:stretch>
            <a:fillRect/>
          </a:stretch>
        </p:blipFill>
        <p:spPr>
          <a:xfrm>
            <a:off x="3923322" y="3491922"/>
            <a:ext cx="3921684" cy="3326501"/>
          </a:xfrm>
          <a:prstGeom prst="rect">
            <a:avLst/>
          </a:prstGeom>
        </p:spPr>
      </p:pic>
    </p:spTree>
    <p:extLst>
      <p:ext uri="{BB962C8B-B14F-4D97-AF65-F5344CB8AC3E}">
        <p14:creationId xmlns:p14="http://schemas.microsoft.com/office/powerpoint/2010/main" val="2128514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F226D-3A7E-4093-96E3-3C63214E3977}"/>
              </a:ext>
            </a:extLst>
          </p:cNvPr>
          <p:cNvSpPr>
            <a:spLocks noGrp="1"/>
          </p:cNvSpPr>
          <p:nvPr>
            <p:ph type="title"/>
          </p:nvPr>
        </p:nvSpPr>
        <p:spPr/>
        <p:txBody>
          <a:bodyPr/>
          <a:lstStyle/>
          <a:p>
            <a:r>
              <a:rPr lang="zh-CN" altLang="en-US" dirty="0"/>
              <a:t>两列数据绘制多条曲线</a:t>
            </a:r>
          </a:p>
        </p:txBody>
      </p:sp>
      <p:sp>
        <p:nvSpPr>
          <p:cNvPr id="4" name="矩形 3">
            <a:extLst>
              <a:ext uri="{FF2B5EF4-FFF2-40B4-BE49-F238E27FC236}">
                <a16:creationId xmlns:a16="http://schemas.microsoft.com/office/drawing/2014/main" id="{8C756E2B-ED8F-41D7-A50E-6520AE6E973A}"/>
              </a:ext>
            </a:extLst>
          </p:cNvPr>
          <p:cNvSpPr/>
          <p:nvPr/>
        </p:nvSpPr>
        <p:spPr>
          <a:xfrm>
            <a:off x="900130" y="1922262"/>
            <a:ext cx="4464496" cy="4401205"/>
          </a:xfrm>
          <a:prstGeom prst="rect">
            <a:avLst/>
          </a:prstGeom>
          <a:solidFill>
            <a:schemeClr val="bg1"/>
          </a:solidFill>
        </p:spPr>
        <p:txBody>
          <a:bodyPr wrap="square">
            <a:spAutoFit/>
          </a:bodyPr>
          <a:lstStyle/>
          <a:p>
            <a:pPr lvl="0" eaLnBrk="0" hangingPunct="0"/>
            <a:r>
              <a:rPr lang="zh-CN" altLang="zh-CN" sz="1400" b="0" dirty="0">
                <a:solidFill>
                  <a:srgbClr val="FF0000"/>
                </a:solidFill>
                <a:latin typeface="微软雅黑" panose="020B0503020204020204" pitchFamily="34" charset="-122"/>
                <a:ea typeface="微软雅黑" panose="020B0503020204020204" pitchFamily="34" charset="-122"/>
              </a:rPr>
              <a:t>0   </a:t>
            </a:r>
            <a:r>
              <a:rPr lang="en-US" altLang="zh-CN" sz="1400" b="0" dirty="0">
                <a:solidFill>
                  <a:srgbClr val="FF0000"/>
                </a:solidFill>
                <a:latin typeface="微软雅黑" panose="020B0503020204020204" pitchFamily="34" charset="-122"/>
                <a:ea typeface="微软雅黑" panose="020B0503020204020204" pitchFamily="34" charset="-122"/>
              </a:rPr>
              <a:t>                              </a:t>
            </a:r>
            <a:r>
              <a:rPr lang="zh-CN" altLang="zh-CN" sz="1400" b="0" dirty="0">
                <a:solidFill>
                  <a:srgbClr val="FF0000"/>
                </a:solidFill>
                <a:latin typeface="微软雅黑" panose="020B0503020204020204" pitchFamily="34" charset="-122"/>
                <a:ea typeface="微软雅黑" panose="020B0503020204020204" pitchFamily="34" charset="-122"/>
              </a:rPr>
              <a:t>-17.0916786423819</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86B3"/>
                </a:solidFill>
                <a:latin typeface="微软雅黑" panose="020B0503020204020204" pitchFamily="34" charset="-122"/>
                <a:ea typeface="微软雅黑" panose="020B0503020204020204" pitchFamily="34" charset="-122"/>
              </a:rPr>
              <a:t>0.0211944262814081 </a:t>
            </a:r>
            <a:r>
              <a:rPr lang="zh-CN" altLang="zh-CN" sz="1400" b="0" dirty="0">
                <a:solidFill>
                  <a:srgbClr val="A71D5D"/>
                </a:solidFill>
                <a:latin typeface="微软雅黑" panose="020B0503020204020204" pitchFamily="34" charset="-122"/>
                <a:ea typeface="微软雅黑" panose="020B0503020204020204" pitchFamily="34" charset="-122"/>
              </a:rPr>
              <a:t>-</a:t>
            </a:r>
            <a:r>
              <a:rPr lang="zh-CN" altLang="zh-CN" sz="1400" b="0" dirty="0">
                <a:solidFill>
                  <a:srgbClr val="0086B3"/>
                </a:solidFill>
                <a:latin typeface="微软雅黑" panose="020B0503020204020204" pitchFamily="34" charset="-122"/>
                <a:ea typeface="微软雅黑" panose="020B0503020204020204" pitchFamily="34" charset="-122"/>
              </a:rPr>
              <a:t>17.0751964353257</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86B3"/>
                </a:solidFill>
                <a:latin typeface="微软雅黑" panose="020B0503020204020204" pitchFamily="34" charset="-122"/>
                <a:ea typeface="微软雅黑" panose="020B0503020204020204" pitchFamily="34" charset="-122"/>
              </a:rPr>
              <a:t>0.0423888474761543 </a:t>
            </a:r>
            <a:r>
              <a:rPr lang="zh-CN" altLang="zh-CN" sz="1400" b="0" dirty="0">
                <a:solidFill>
                  <a:srgbClr val="A71D5D"/>
                </a:solidFill>
                <a:latin typeface="微软雅黑" panose="020B0503020204020204" pitchFamily="34" charset="-122"/>
                <a:ea typeface="微软雅黑" panose="020B0503020204020204" pitchFamily="34" charset="-122"/>
              </a:rPr>
              <a:t>-</a:t>
            </a:r>
            <a:r>
              <a:rPr lang="zh-CN" altLang="zh-CN" sz="1400" b="0" dirty="0">
                <a:solidFill>
                  <a:srgbClr val="0086B3"/>
                </a:solidFill>
                <a:latin typeface="微软雅黑" panose="020B0503020204020204" pitchFamily="34" charset="-122"/>
                <a:ea typeface="微软雅黑" panose="020B0503020204020204" pitchFamily="34" charset="-122"/>
              </a:rPr>
              <a:t>17.0264812561439</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333333"/>
                </a:solidFill>
                <a:latin typeface="微软雅黑" panose="020B0503020204020204" pitchFamily="34" charset="-122"/>
                <a:ea typeface="微软雅黑" panose="020B0503020204020204" pitchFamily="34" charset="-122"/>
              </a:rPr>
              <a:t>……</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86B3"/>
                </a:solidFill>
                <a:latin typeface="微软雅黑" panose="020B0503020204020204" pitchFamily="34" charset="-122"/>
                <a:ea typeface="微软雅黑" panose="020B0503020204020204" pitchFamily="34" charset="-122"/>
              </a:rPr>
              <a:t>0.955500978923773  </a:t>
            </a:r>
            <a:r>
              <a:rPr lang="zh-CN" altLang="zh-CN" sz="1400" b="0" dirty="0">
                <a:solidFill>
                  <a:srgbClr val="A71D5D"/>
                </a:solidFill>
                <a:latin typeface="微软雅黑" panose="020B0503020204020204" pitchFamily="34" charset="-122"/>
                <a:ea typeface="微软雅黑" panose="020B0503020204020204" pitchFamily="34" charset="-122"/>
              </a:rPr>
              <a:t>-</a:t>
            </a:r>
            <a:r>
              <a:rPr lang="zh-CN" altLang="zh-CN" sz="1400" b="0" dirty="0">
                <a:solidFill>
                  <a:srgbClr val="0086B3"/>
                </a:solidFill>
                <a:latin typeface="微软雅黑" panose="020B0503020204020204" pitchFamily="34" charset="-122"/>
                <a:ea typeface="微软雅黑" panose="020B0503020204020204" pitchFamily="34" charset="-122"/>
              </a:rPr>
              <a:t>16.0688718562406</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86B3"/>
                </a:solidFill>
                <a:latin typeface="微软雅黑" panose="020B0503020204020204" pitchFamily="34" charset="-122"/>
                <a:ea typeface="微软雅黑" panose="020B0503020204020204" pitchFamily="34" charset="-122"/>
              </a:rPr>
              <a:t>0.977750486346955  </a:t>
            </a:r>
            <a:r>
              <a:rPr lang="zh-CN" altLang="zh-CN" sz="1400" b="0" dirty="0">
                <a:solidFill>
                  <a:srgbClr val="A71D5D"/>
                </a:solidFill>
                <a:latin typeface="微软雅黑" panose="020B0503020204020204" pitchFamily="34" charset="-122"/>
                <a:ea typeface="微软雅黑" panose="020B0503020204020204" pitchFamily="34" charset="-122"/>
              </a:rPr>
              <a:t>-</a:t>
            </a:r>
            <a:r>
              <a:rPr lang="zh-CN" altLang="zh-CN" sz="1400" b="0" dirty="0">
                <a:solidFill>
                  <a:srgbClr val="0086B3"/>
                </a:solidFill>
                <a:latin typeface="微软雅黑" panose="020B0503020204020204" pitchFamily="34" charset="-122"/>
                <a:ea typeface="微软雅黑" panose="020B0503020204020204" pitchFamily="34" charset="-122"/>
              </a:rPr>
              <a:t>15.9960071184942</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FF0000"/>
                </a:solidFill>
                <a:latin typeface="微软雅黑" panose="020B0503020204020204" pitchFamily="34" charset="-122"/>
                <a:ea typeface="微软雅黑" panose="020B0503020204020204" pitchFamily="34" charset="-122"/>
              </a:rPr>
              <a:t>1  </a:t>
            </a:r>
            <a:r>
              <a:rPr lang="en-US" altLang="zh-CN" sz="1400" b="0" dirty="0">
                <a:solidFill>
                  <a:srgbClr val="FF0000"/>
                </a:solidFill>
                <a:latin typeface="微软雅黑" panose="020B0503020204020204" pitchFamily="34" charset="-122"/>
                <a:ea typeface="微软雅黑" panose="020B0503020204020204" pitchFamily="34" charset="-122"/>
              </a:rPr>
              <a:t>                               </a:t>
            </a:r>
            <a:r>
              <a:rPr lang="zh-CN" altLang="zh-CN" sz="1400" b="0" dirty="0">
                <a:solidFill>
                  <a:srgbClr val="FF0000"/>
                </a:solidFill>
                <a:latin typeface="微软雅黑" panose="020B0503020204020204" pitchFamily="34" charset="-122"/>
                <a:ea typeface="微软雅黑" panose="020B0503020204020204" pitchFamily="34" charset="-122"/>
              </a:rPr>
              <a:t>-15.97017671277</a:t>
            </a:r>
            <a:r>
              <a:rPr lang="zh-CN" altLang="zh-CN" sz="1400" b="0" dirty="0">
                <a:solidFill>
                  <a:srgbClr val="0086B3"/>
                </a:solidFill>
                <a:latin typeface="微软雅黑" panose="020B0503020204020204" pitchFamily="34" charset="-122"/>
                <a:ea typeface="微软雅黑" panose="020B0503020204020204" pitchFamily="34" charset="-122"/>
              </a:rPr>
              <a:t>52</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0 </a:t>
            </a:r>
            <a:r>
              <a:rPr lang="en-US" altLang="zh-CN" sz="1400" b="0" dirty="0">
                <a:solidFill>
                  <a:srgbClr val="0000FF"/>
                </a:solidFill>
                <a:latin typeface="微软雅黑" panose="020B0503020204020204" pitchFamily="34" charset="-122"/>
                <a:ea typeface="微软雅黑" panose="020B0503020204020204" pitchFamily="34" charset="-122"/>
              </a:rPr>
              <a:t>                                </a:t>
            </a:r>
            <a:r>
              <a:rPr lang="zh-CN" altLang="zh-CN" sz="1400" b="0" dirty="0">
                <a:solidFill>
                  <a:srgbClr val="0000FF"/>
                </a:solidFill>
                <a:latin typeface="微软雅黑" panose="020B0503020204020204" pitchFamily="34" charset="-122"/>
                <a:ea typeface="微软雅黑" panose="020B0503020204020204" pitchFamily="34" charset="-122"/>
              </a:rPr>
              <a:t> -16.1625663637734</a:t>
            </a:r>
            <a:br>
              <a:rPr lang="zh-CN" altLang="zh-CN" sz="1400" b="0" dirty="0">
                <a:solidFill>
                  <a:srgbClr val="0000FF"/>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0.0211944262814081 -16.1595137907805</a:t>
            </a:r>
            <a:br>
              <a:rPr lang="zh-CN" altLang="zh-CN" sz="1400" b="0" dirty="0">
                <a:solidFill>
                  <a:srgbClr val="0000FF"/>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a:t>
            </a:r>
            <a:br>
              <a:rPr lang="zh-CN" altLang="zh-CN" sz="1400" b="0" dirty="0">
                <a:solidFill>
                  <a:srgbClr val="0000FF"/>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0.977750486346955  -15.9750252370744</a:t>
            </a:r>
            <a:br>
              <a:rPr lang="zh-CN" altLang="zh-CN" sz="1400" b="0" dirty="0">
                <a:solidFill>
                  <a:srgbClr val="0000FF"/>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1 </a:t>
            </a:r>
            <a:r>
              <a:rPr lang="en-US" altLang="zh-CN" sz="1400" b="0" dirty="0">
                <a:solidFill>
                  <a:srgbClr val="0000FF"/>
                </a:solidFill>
                <a:latin typeface="微软雅黑" panose="020B0503020204020204" pitchFamily="34" charset="-122"/>
                <a:ea typeface="微软雅黑" panose="020B0503020204020204" pitchFamily="34" charset="-122"/>
              </a:rPr>
              <a:t>                               </a:t>
            </a:r>
            <a:r>
              <a:rPr lang="zh-CN" altLang="zh-CN" sz="1400" b="0" dirty="0">
                <a:solidFill>
                  <a:srgbClr val="0000FF"/>
                </a:solidFill>
                <a:latin typeface="微软雅黑" panose="020B0503020204020204" pitchFamily="34" charset="-122"/>
                <a:ea typeface="微软雅黑" panose="020B0503020204020204" pitchFamily="34" charset="-122"/>
              </a:rPr>
              <a:t> -15.9701758964337</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FF0000"/>
                </a:solidFill>
                <a:latin typeface="微软雅黑" panose="020B0503020204020204" pitchFamily="34" charset="-122"/>
                <a:ea typeface="微软雅黑" panose="020B0503020204020204" pitchFamily="34" charset="-122"/>
              </a:rPr>
              <a:t>0 </a:t>
            </a:r>
            <a:r>
              <a:rPr lang="en-US" altLang="zh-CN" sz="1400" b="0" dirty="0">
                <a:solidFill>
                  <a:srgbClr val="FF0000"/>
                </a:solidFill>
                <a:latin typeface="微软雅黑" panose="020B0503020204020204" pitchFamily="34" charset="-122"/>
                <a:ea typeface="微软雅黑" panose="020B0503020204020204" pitchFamily="34" charset="-122"/>
              </a:rPr>
              <a:t>                               </a:t>
            </a:r>
            <a:r>
              <a:rPr lang="zh-CN" altLang="zh-CN" sz="1400" b="0" dirty="0">
                <a:solidFill>
                  <a:srgbClr val="FF0000"/>
                </a:solidFill>
                <a:latin typeface="微软雅黑" panose="020B0503020204020204" pitchFamily="34" charset="-122"/>
                <a:ea typeface="微软雅黑" panose="020B0503020204020204" pitchFamily="34" charset="-122"/>
              </a:rPr>
              <a:t> -15.9087935461524</a:t>
            </a:r>
            <a:br>
              <a:rPr lang="zh-CN" altLang="zh-CN" sz="1400" b="0" dirty="0">
                <a:solidFill>
                  <a:srgbClr val="FF0000"/>
                </a:solidFill>
                <a:latin typeface="微软雅黑" panose="020B0503020204020204" pitchFamily="34" charset="-122"/>
                <a:ea typeface="微软雅黑" panose="020B0503020204020204" pitchFamily="34" charset="-122"/>
              </a:rPr>
            </a:br>
            <a:r>
              <a:rPr lang="zh-CN" altLang="zh-CN" sz="1400" b="0" dirty="0">
                <a:solidFill>
                  <a:srgbClr val="FF0000"/>
                </a:solidFill>
                <a:latin typeface="微软雅黑" panose="020B0503020204020204" pitchFamily="34" charset="-122"/>
                <a:ea typeface="微软雅黑" panose="020B0503020204020204" pitchFamily="34" charset="-122"/>
              </a:rPr>
              <a:t>……</a:t>
            </a:r>
            <a:br>
              <a:rPr lang="zh-CN" altLang="zh-CN" sz="1400" b="0" dirty="0">
                <a:solidFill>
                  <a:srgbClr val="FF0000"/>
                </a:solidFill>
                <a:latin typeface="微软雅黑" panose="020B0503020204020204" pitchFamily="34" charset="-122"/>
                <a:ea typeface="微软雅黑" panose="020B0503020204020204" pitchFamily="34" charset="-122"/>
              </a:rPr>
            </a:br>
            <a:r>
              <a:rPr lang="zh-CN" altLang="zh-CN" sz="1400" b="0" dirty="0">
                <a:solidFill>
                  <a:srgbClr val="FF0000"/>
                </a:solidFill>
                <a:latin typeface="微软雅黑" panose="020B0503020204020204" pitchFamily="34" charset="-122"/>
                <a:ea typeface="微软雅黑" panose="020B0503020204020204" pitchFamily="34" charset="-122"/>
              </a:rPr>
              <a:t>1  </a:t>
            </a:r>
            <a:r>
              <a:rPr lang="en-US" altLang="zh-CN" sz="1400" b="0" dirty="0">
                <a:solidFill>
                  <a:srgbClr val="FF0000"/>
                </a:solidFill>
                <a:latin typeface="微软雅黑" panose="020B0503020204020204" pitchFamily="34" charset="-122"/>
                <a:ea typeface="微软雅黑" panose="020B0503020204020204" pitchFamily="34" charset="-122"/>
              </a:rPr>
              <a:t>                                 </a:t>
            </a:r>
            <a:r>
              <a:rPr lang="zh-CN" altLang="zh-CN" sz="1400" b="0" dirty="0">
                <a:solidFill>
                  <a:srgbClr val="FF0000"/>
                </a:solidFill>
                <a:latin typeface="微软雅黑" panose="020B0503020204020204" pitchFamily="34" charset="-122"/>
                <a:ea typeface="微软雅黑" panose="020B0503020204020204" pitchFamily="34" charset="-122"/>
              </a:rPr>
              <a:t>15.3082802194288</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333333"/>
                </a:solidFill>
                <a:latin typeface="微软雅黑" panose="020B0503020204020204" pitchFamily="34" charset="-122"/>
                <a:ea typeface="微软雅黑" panose="020B0503020204020204" pitchFamily="34" charset="-122"/>
              </a:rPr>
              <a:t>……</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1 </a:t>
            </a:r>
            <a:r>
              <a:rPr lang="en-US" altLang="zh-CN" sz="1400" b="0" dirty="0">
                <a:solidFill>
                  <a:srgbClr val="0000FF"/>
                </a:solidFill>
                <a:latin typeface="微软雅黑" panose="020B0503020204020204" pitchFamily="34" charset="-122"/>
                <a:ea typeface="微软雅黑" panose="020B0503020204020204" pitchFamily="34" charset="-122"/>
              </a:rPr>
              <a:t>                                 </a:t>
            </a:r>
            <a:r>
              <a:rPr lang="zh-CN" altLang="zh-CN" sz="1400" b="0" dirty="0">
                <a:solidFill>
                  <a:srgbClr val="0000FF"/>
                </a:solidFill>
                <a:latin typeface="微软雅黑" panose="020B0503020204020204" pitchFamily="34" charset="-122"/>
                <a:ea typeface="微软雅黑" panose="020B0503020204020204" pitchFamily="34" charset="-122"/>
              </a:rPr>
              <a:t> 17.8114161965702</a:t>
            </a:r>
            <a:br>
              <a:rPr lang="zh-CN" altLang="zh-CN" sz="1400" b="0" dirty="0">
                <a:solidFill>
                  <a:srgbClr val="0000FF"/>
                </a:solidFill>
                <a:latin typeface="微软雅黑" panose="020B0503020204020204" pitchFamily="34" charset="-122"/>
                <a:ea typeface="微软雅黑" panose="020B0503020204020204" pitchFamily="34" charset="-122"/>
              </a:rPr>
            </a:br>
            <a:r>
              <a:rPr lang="zh-CN" altLang="zh-CN" sz="1400" b="0" dirty="0">
                <a:solidFill>
                  <a:srgbClr val="0000FF"/>
                </a:solidFill>
                <a:latin typeface="微软雅黑" panose="020B0503020204020204" pitchFamily="34" charset="-122"/>
                <a:ea typeface="微软雅黑" panose="020B0503020204020204" pitchFamily="34" charset="-122"/>
              </a:rPr>
              <a:t>0  </a:t>
            </a:r>
            <a:r>
              <a:rPr lang="en-US" altLang="zh-CN" sz="1400" b="0" dirty="0">
                <a:solidFill>
                  <a:srgbClr val="0000FF"/>
                </a:solidFill>
                <a:latin typeface="微软雅黑" panose="020B0503020204020204" pitchFamily="34" charset="-122"/>
                <a:ea typeface="微软雅黑" panose="020B0503020204020204" pitchFamily="34" charset="-122"/>
              </a:rPr>
              <a:t>                                  </a:t>
            </a:r>
            <a:r>
              <a:rPr lang="zh-CN" altLang="zh-CN" sz="1400" b="0" dirty="0">
                <a:solidFill>
                  <a:srgbClr val="0000FF"/>
                </a:solidFill>
                <a:latin typeface="微软雅黑" panose="020B0503020204020204" pitchFamily="34" charset="-122"/>
                <a:ea typeface="微软雅黑" panose="020B0503020204020204" pitchFamily="34" charset="-122"/>
              </a:rPr>
              <a:t>17.6007693399749</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333333"/>
                </a:solidFill>
                <a:latin typeface="微软雅黑" panose="020B0503020204020204" pitchFamily="34" charset="-122"/>
                <a:ea typeface="微软雅黑" panose="020B0503020204020204" pitchFamily="34" charset="-122"/>
              </a:rPr>
              <a:t>……</a:t>
            </a:r>
            <a:br>
              <a:rPr lang="zh-CN" altLang="zh-CN" sz="1400" b="0" dirty="0">
                <a:solidFill>
                  <a:srgbClr val="0086B3"/>
                </a:solidFill>
                <a:latin typeface="微软雅黑" panose="020B0503020204020204" pitchFamily="34" charset="-122"/>
                <a:ea typeface="微软雅黑" panose="020B0503020204020204" pitchFamily="34" charset="-122"/>
              </a:rPr>
            </a:br>
            <a:r>
              <a:rPr lang="zh-CN" altLang="zh-CN" sz="1400" b="0" dirty="0">
                <a:solidFill>
                  <a:srgbClr val="0086B3"/>
                </a:solidFill>
                <a:latin typeface="微软雅黑" panose="020B0503020204020204" pitchFamily="34" charset="-122"/>
                <a:ea typeface="微软雅黑" panose="020B0503020204020204" pitchFamily="34" charset="-122"/>
              </a:rPr>
              <a:t>1  </a:t>
            </a:r>
            <a:r>
              <a:rPr lang="en-US" altLang="zh-CN" sz="1400" b="0" dirty="0">
                <a:solidFill>
                  <a:srgbClr val="0086B3"/>
                </a:solidFill>
                <a:latin typeface="微软雅黑" panose="020B0503020204020204" pitchFamily="34" charset="-122"/>
                <a:ea typeface="微软雅黑" panose="020B0503020204020204" pitchFamily="34" charset="-122"/>
              </a:rPr>
              <a:t>                                  </a:t>
            </a:r>
            <a:r>
              <a:rPr lang="zh-CN" altLang="zh-CN" sz="1400" b="0" dirty="0">
                <a:solidFill>
                  <a:srgbClr val="0086B3"/>
                </a:solidFill>
                <a:latin typeface="微软雅黑" panose="020B0503020204020204" pitchFamily="34" charset="-122"/>
                <a:ea typeface="微软雅黑" panose="020B0503020204020204" pitchFamily="34" charset="-122"/>
              </a:rPr>
              <a:t>17.811444496409</a:t>
            </a:r>
            <a:endParaRPr lang="zh-CN" altLang="zh-CN" sz="1400" b="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FCF2B96-C6A9-4FB0-BFB4-942F3A479A15}"/>
              </a:ext>
            </a:extLst>
          </p:cNvPr>
          <p:cNvPicPr>
            <a:picLocks noChangeAspect="1"/>
          </p:cNvPicPr>
          <p:nvPr/>
        </p:nvPicPr>
        <p:blipFill>
          <a:blip r:embed="rId3"/>
          <a:stretch>
            <a:fillRect/>
          </a:stretch>
        </p:blipFill>
        <p:spPr>
          <a:xfrm>
            <a:off x="6338956" y="2106280"/>
            <a:ext cx="4754788" cy="4033167"/>
          </a:xfrm>
          <a:prstGeom prst="rect">
            <a:avLst/>
          </a:prstGeom>
        </p:spPr>
      </p:pic>
    </p:spTree>
    <p:extLst>
      <p:ext uri="{BB962C8B-B14F-4D97-AF65-F5344CB8AC3E}">
        <p14:creationId xmlns:p14="http://schemas.microsoft.com/office/powerpoint/2010/main" val="1689635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3EBC1-8693-4EE9-8F34-56B97E30F5E3}"/>
              </a:ext>
            </a:extLst>
          </p:cNvPr>
          <p:cNvSpPr>
            <a:spLocks noGrp="1"/>
          </p:cNvSpPr>
          <p:nvPr>
            <p:ph type="title"/>
          </p:nvPr>
        </p:nvSpPr>
        <p:spPr/>
        <p:txBody>
          <a:bodyPr/>
          <a:lstStyle/>
          <a:p>
            <a:r>
              <a:rPr lang="zh-CN" altLang="en-US" b="1" dirty="0"/>
              <a:t>散点图</a:t>
            </a:r>
            <a:endParaRPr lang="zh-CN" altLang="en-US" dirty="0"/>
          </a:p>
        </p:txBody>
      </p:sp>
      <p:sp>
        <p:nvSpPr>
          <p:cNvPr id="3" name="内容占位符 2">
            <a:extLst>
              <a:ext uri="{FF2B5EF4-FFF2-40B4-BE49-F238E27FC236}">
                <a16:creationId xmlns:a16="http://schemas.microsoft.com/office/drawing/2014/main" id="{2BAC0431-0BA3-4007-9C2A-48C51B0D6375}"/>
              </a:ext>
            </a:extLst>
          </p:cNvPr>
          <p:cNvSpPr>
            <a:spLocks noGrp="1"/>
          </p:cNvSpPr>
          <p:nvPr>
            <p:ph idx="1"/>
          </p:nvPr>
        </p:nvSpPr>
        <p:spPr>
          <a:xfrm>
            <a:off x="731687" y="1915448"/>
            <a:ext cx="4922573" cy="4023360"/>
          </a:xfrm>
        </p:spPr>
        <p:txBody>
          <a:bodyPr/>
          <a:lstStyle/>
          <a:p>
            <a:pPr eaLnBrk="1" hangingPunct="1">
              <a:defRPr/>
            </a:pPr>
            <a:r>
              <a:rPr lang="zh-CN" altLang="zh-CN" sz="2200" b="0" dirty="0">
                <a:latin typeface="宋体" panose="02010600030101010101" pitchFamily="2" charset="-122"/>
                <a:ea typeface="宋体" panose="02010600030101010101" pitchFamily="2" charset="-122"/>
              </a:rPr>
              <a:t>散点图（</a:t>
            </a:r>
            <a:r>
              <a:rPr lang="en-US" altLang="zh-CN" sz="2200" b="0" dirty="0">
                <a:latin typeface="宋体" panose="02010600030101010101" pitchFamily="2" charset="-122"/>
                <a:ea typeface="宋体" panose="02010600030101010101" pitchFamily="2" charset="-122"/>
              </a:rPr>
              <a:t>scatter diagram</a:t>
            </a:r>
            <a:r>
              <a:rPr lang="zh-CN" altLang="zh-CN" sz="2200" b="0" dirty="0">
                <a:latin typeface="宋体" panose="02010600030101010101" pitchFamily="2" charset="-122"/>
                <a:ea typeface="宋体" panose="02010600030101010101" pitchFamily="2" charset="-122"/>
              </a:rPr>
              <a:t>）又称为散点分布图，是以一个特征为横坐标，另一个特征为纵坐标，利用坐标点（散点）的分布形态反映特征间的统计关系的一种图形。</a:t>
            </a:r>
            <a:endParaRPr lang="en-US" altLang="zh-CN" sz="2200" b="0" dirty="0">
              <a:latin typeface="宋体" panose="02010600030101010101" pitchFamily="2" charset="-122"/>
              <a:ea typeface="宋体" panose="02010600030101010101" pitchFamily="2" charset="-122"/>
            </a:endParaRPr>
          </a:p>
          <a:p>
            <a:pPr eaLnBrk="1" hangingPunct="1">
              <a:defRPr/>
            </a:pPr>
            <a:endParaRPr lang="en-US" altLang="zh-CN" sz="2200" b="0" dirty="0">
              <a:latin typeface="宋体" panose="02010600030101010101" pitchFamily="2" charset="-122"/>
              <a:ea typeface="宋体" panose="02010600030101010101" pitchFamily="2" charset="-122"/>
            </a:endParaRPr>
          </a:p>
          <a:p>
            <a:pPr eaLnBrk="1" hangingPunct="1">
              <a:defRPr/>
            </a:pPr>
            <a:r>
              <a:rPr lang="zh-CN" altLang="zh-CN" sz="2200" b="0" dirty="0">
                <a:latin typeface="宋体" panose="02010600030101010101" pitchFamily="2" charset="-122"/>
                <a:ea typeface="宋体" panose="02010600030101010101" pitchFamily="2" charset="-122"/>
              </a:rPr>
              <a:t>值是由点在图表中的位置表示，类别是由图表中的不同标记表示，通常用于比较跨类别的数据。</a:t>
            </a:r>
            <a:endParaRPr lang="en-US" altLang="zh-CN" sz="2200" b="0" dirty="0">
              <a:latin typeface="宋体" panose="02010600030101010101" pitchFamily="2" charset="-122"/>
              <a:ea typeface="宋体" panose="02010600030101010101" pitchFamily="2" charset="-122"/>
            </a:endParaRPr>
          </a:p>
          <a:p>
            <a:endParaRPr lang="zh-CN" altLang="en-US" dirty="0"/>
          </a:p>
        </p:txBody>
      </p:sp>
      <p:pic>
        <p:nvPicPr>
          <p:cNvPr id="7" name="图片 6">
            <a:extLst>
              <a:ext uri="{FF2B5EF4-FFF2-40B4-BE49-F238E27FC236}">
                <a16:creationId xmlns:a16="http://schemas.microsoft.com/office/drawing/2014/main" id="{3E5971BF-81EE-408D-AA4C-9EF8816450A7}"/>
              </a:ext>
            </a:extLst>
          </p:cNvPr>
          <p:cNvPicPr>
            <a:picLocks noChangeAspect="1"/>
          </p:cNvPicPr>
          <p:nvPr/>
        </p:nvPicPr>
        <p:blipFill>
          <a:blip r:embed="rId3"/>
          <a:stretch>
            <a:fillRect/>
          </a:stretch>
        </p:blipFill>
        <p:spPr>
          <a:xfrm>
            <a:off x="6405325" y="1783224"/>
            <a:ext cx="5054988" cy="4287807"/>
          </a:xfrm>
          <a:prstGeom prst="rect">
            <a:avLst/>
          </a:prstGeom>
        </p:spPr>
      </p:pic>
    </p:spTree>
    <p:extLst>
      <p:ext uri="{BB962C8B-B14F-4D97-AF65-F5344CB8AC3E}">
        <p14:creationId xmlns:p14="http://schemas.microsoft.com/office/powerpoint/2010/main" val="1377499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33D13-6612-45A4-B54E-8B8EB3EFD1A0}"/>
              </a:ext>
            </a:extLst>
          </p:cNvPr>
          <p:cNvSpPr>
            <a:spLocks noGrp="1"/>
          </p:cNvSpPr>
          <p:nvPr>
            <p:ph type="title"/>
          </p:nvPr>
        </p:nvSpPr>
        <p:spPr/>
        <p:txBody>
          <a:bodyPr/>
          <a:lstStyle/>
          <a:p>
            <a:r>
              <a:rPr lang="zh-CN" altLang="en-US" b="1" dirty="0"/>
              <a:t>散点图</a:t>
            </a:r>
            <a:endParaRPr lang="zh-CN" altLang="en-US" dirty="0"/>
          </a:p>
        </p:txBody>
      </p:sp>
      <p:sp>
        <p:nvSpPr>
          <p:cNvPr id="4" name="内容占位符 1">
            <a:extLst>
              <a:ext uri="{FF2B5EF4-FFF2-40B4-BE49-F238E27FC236}">
                <a16:creationId xmlns:a16="http://schemas.microsoft.com/office/drawing/2014/main" id="{F1F63220-B152-4CF5-A1CE-2F17B337EA6F}"/>
              </a:ext>
            </a:extLst>
          </p:cNvPr>
          <p:cNvSpPr txBox="1">
            <a:spLocks/>
          </p:cNvSpPr>
          <p:nvPr/>
        </p:nvSpPr>
        <p:spPr>
          <a:xfrm>
            <a:off x="1024128" y="2316662"/>
            <a:ext cx="11280576" cy="80486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defRPr/>
            </a:pPr>
            <a:r>
              <a:rPr lang="en-US" altLang="zh-CN" sz="2500" i="1" dirty="0">
                <a:latin typeface="Times New Roman" pitchFamily="18" charset="0"/>
              </a:rPr>
              <a:t>scatter</a:t>
            </a:r>
            <a:r>
              <a:rPr lang="en-US" altLang="zh-CN" sz="2500" dirty="0">
                <a:latin typeface="Times New Roman" pitchFamily="18" charset="0"/>
              </a:rPr>
              <a:t>(</a:t>
            </a:r>
            <a:r>
              <a:rPr lang="en-US" altLang="zh-CN" sz="2500" i="1" dirty="0">
                <a:latin typeface="Times New Roman" pitchFamily="18" charset="0"/>
              </a:rPr>
              <a:t>x, y, s=None, c=None, marker=None, alpha=None,… **</a:t>
            </a:r>
            <a:r>
              <a:rPr lang="en-US" altLang="zh-CN" sz="2500" i="1" dirty="0" err="1">
                <a:latin typeface="Times New Roman" pitchFamily="18" charset="0"/>
              </a:rPr>
              <a:t>kwargs</a:t>
            </a:r>
            <a:r>
              <a:rPr lang="en-US" altLang="zh-CN" sz="2500" dirty="0">
                <a:latin typeface="Times New Roman" pitchFamily="18" charset="0"/>
              </a:rPr>
              <a:t>)</a:t>
            </a:r>
          </a:p>
        </p:txBody>
      </p:sp>
      <p:graphicFrame>
        <p:nvGraphicFramePr>
          <p:cNvPr id="5" name="表格 4">
            <a:extLst>
              <a:ext uri="{FF2B5EF4-FFF2-40B4-BE49-F238E27FC236}">
                <a16:creationId xmlns:a16="http://schemas.microsoft.com/office/drawing/2014/main" id="{9E7461D6-F052-46D4-B29C-BB3402E60E3C}"/>
              </a:ext>
            </a:extLst>
          </p:cNvPr>
          <p:cNvGraphicFramePr>
            <a:graphicFrameLocks noGrp="1"/>
          </p:cNvGraphicFramePr>
          <p:nvPr>
            <p:extLst>
              <p:ext uri="{D42A27DB-BD31-4B8C-83A1-F6EECF244321}">
                <p14:modId xmlns:p14="http://schemas.microsoft.com/office/powerpoint/2010/main" val="626550422"/>
              </p:ext>
            </p:extLst>
          </p:nvPr>
        </p:nvGraphicFramePr>
        <p:xfrm>
          <a:off x="1024128" y="2851313"/>
          <a:ext cx="9720072" cy="3373436"/>
        </p:xfrm>
        <a:graphic>
          <a:graphicData uri="http://schemas.openxmlformats.org/drawingml/2006/table">
            <a:tbl>
              <a:tblPr firstRow="1" firstCol="1" bandRow="1">
                <a:tableStyleId>{5C22544A-7EE6-4342-B048-85BDC9FD1C3A}</a:tableStyleId>
              </a:tblPr>
              <a:tblGrid>
                <a:gridCol w="1279993">
                  <a:extLst>
                    <a:ext uri="{9D8B030D-6E8A-4147-A177-3AD203B41FA5}">
                      <a16:colId xmlns:a16="http://schemas.microsoft.com/office/drawing/2014/main" val="20000"/>
                    </a:ext>
                  </a:extLst>
                </a:gridCol>
                <a:gridCol w="8440079">
                  <a:extLst>
                    <a:ext uri="{9D8B030D-6E8A-4147-A177-3AD203B41FA5}">
                      <a16:colId xmlns:a16="http://schemas.microsoft.com/office/drawing/2014/main" val="20001"/>
                    </a:ext>
                  </a:extLst>
                </a:gridCol>
              </a:tblGrid>
              <a:tr h="431938">
                <a:tc>
                  <a:txBody>
                    <a:bodyPr/>
                    <a:lstStyle/>
                    <a:p>
                      <a:pPr algn="ctr">
                        <a:lnSpc>
                          <a:spcPct val="150000"/>
                        </a:lnSpc>
                        <a:spcAft>
                          <a:spcPts val="0"/>
                        </a:spcAft>
                      </a:pPr>
                      <a:r>
                        <a:rPr lang="zh-CN" sz="1800" b="1" kern="100" dirty="0">
                          <a:effectLst/>
                          <a:latin typeface="+mj-ea"/>
                          <a:ea typeface="+mj-ea"/>
                          <a:cs typeface="Times New Roman" pitchFamily="18" charset="0"/>
                        </a:rPr>
                        <a:t>参数名称</a:t>
                      </a:r>
                      <a:endParaRPr lang="zh-CN" sz="1800" kern="100" dirty="0">
                        <a:effectLst/>
                        <a:latin typeface="+mj-ea"/>
                        <a:ea typeface="+mj-ea"/>
                        <a:cs typeface="Times New Roman" pitchFamily="18" charset="0"/>
                      </a:endParaRPr>
                    </a:p>
                  </a:txBody>
                  <a:tcPr marL="51437" marR="51437" marT="0" marB="0" anchor="ctr"/>
                </a:tc>
                <a:tc>
                  <a:txBody>
                    <a:bodyPr/>
                    <a:lstStyle/>
                    <a:p>
                      <a:pPr algn="ctr">
                        <a:lnSpc>
                          <a:spcPct val="150000"/>
                        </a:lnSpc>
                        <a:spcAft>
                          <a:spcPts val="0"/>
                        </a:spcAft>
                      </a:pPr>
                      <a:r>
                        <a:rPr lang="zh-CN" sz="1800" b="1" kern="100" dirty="0">
                          <a:effectLst/>
                          <a:latin typeface="+mj-ea"/>
                          <a:ea typeface="+mj-ea"/>
                          <a:cs typeface="Times New Roman" pitchFamily="18" charset="0"/>
                        </a:rPr>
                        <a:t>说明</a:t>
                      </a:r>
                      <a:endParaRPr lang="zh-CN" sz="1800" kern="100" dirty="0">
                        <a:effectLst/>
                        <a:latin typeface="+mj-ea"/>
                        <a:ea typeface="+mj-ea"/>
                        <a:cs typeface="Times New Roman" pitchFamily="18" charset="0"/>
                      </a:endParaRPr>
                    </a:p>
                  </a:txBody>
                  <a:tcPr marL="51437" marR="51437" marT="0" marB="0" anchor="ctr"/>
                </a:tc>
                <a:extLst>
                  <a:ext uri="{0D108BD9-81ED-4DB2-BD59-A6C34878D82A}">
                    <a16:rowId xmlns:a16="http://schemas.microsoft.com/office/drawing/2014/main" val="10000"/>
                  </a:ext>
                </a:extLst>
              </a:tr>
              <a:tr h="431938">
                <a:tc>
                  <a:txBody>
                    <a:bodyPr/>
                    <a:lstStyle/>
                    <a:p>
                      <a:pPr algn="ctr">
                        <a:lnSpc>
                          <a:spcPct val="150000"/>
                        </a:lnSpc>
                        <a:spcAft>
                          <a:spcPts val="0"/>
                        </a:spcAft>
                      </a:pPr>
                      <a:r>
                        <a:rPr lang="en-US" sz="1800" b="0" kern="100" dirty="0">
                          <a:effectLst/>
                          <a:latin typeface="+mj-ea"/>
                          <a:ea typeface="+mj-ea"/>
                          <a:cs typeface="Times New Roman" pitchFamily="18" charset="0"/>
                        </a:rPr>
                        <a:t>x</a:t>
                      </a:r>
                      <a:r>
                        <a:rPr lang="zh-CN" sz="1800" b="0" kern="100" dirty="0">
                          <a:effectLst/>
                          <a:latin typeface="+mj-ea"/>
                          <a:ea typeface="+mj-ea"/>
                          <a:cs typeface="Times New Roman" pitchFamily="18" charset="0"/>
                        </a:rPr>
                        <a:t>，</a:t>
                      </a:r>
                      <a:r>
                        <a:rPr lang="en-US" sz="1800" b="0" kern="100" dirty="0">
                          <a:effectLst/>
                          <a:latin typeface="+mj-ea"/>
                          <a:ea typeface="+mj-ea"/>
                          <a:cs typeface="Times New Roman" pitchFamily="18" charset="0"/>
                        </a:rPr>
                        <a:t>y</a:t>
                      </a:r>
                      <a:endParaRPr lang="zh-CN" sz="1800" b="0" kern="100" dirty="0">
                        <a:effectLst/>
                        <a:latin typeface="+mj-ea"/>
                        <a:ea typeface="+mj-ea"/>
                        <a:cs typeface="Times New Roman" pitchFamily="18" charset="0"/>
                      </a:endParaRPr>
                    </a:p>
                  </a:txBody>
                  <a:tcPr marL="51437" marR="51437" marT="0" marB="0" anchor="ctr"/>
                </a:tc>
                <a:tc>
                  <a:txBody>
                    <a:bodyPr/>
                    <a:lstStyle/>
                    <a:p>
                      <a:pPr algn="just">
                        <a:lnSpc>
                          <a:spcPct val="150000"/>
                        </a:lnSpc>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。表示</a:t>
                      </a:r>
                      <a:r>
                        <a:rPr lang="en-US" sz="1800" kern="100" dirty="0">
                          <a:effectLst/>
                          <a:latin typeface="+mj-ea"/>
                          <a:ea typeface="+mj-ea"/>
                          <a:cs typeface="Times New Roman" pitchFamily="18" charset="0"/>
                        </a:rPr>
                        <a:t>x</a:t>
                      </a:r>
                      <a:r>
                        <a:rPr lang="zh-CN" sz="1800" kern="100" dirty="0">
                          <a:effectLst/>
                          <a:latin typeface="+mj-ea"/>
                          <a:ea typeface="+mj-ea"/>
                          <a:cs typeface="Times New Roman" pitchFamily="18" charset="0"/>
                        </a:rPr>
                        <a:t>轴和</a:t>
                      </a:r>
                      <a:r>
                        <a:rPr lang="en-US" sz="1800" kern="100" dirty="0">
                          <a:effectLst/>
                          <a:latin typeface="+mj-ea"/>
                          <a:ea typeface="+mj-ea"/>
                          <a:cs typeface="Times New Roman" pitchFamily="18" charset="0"/>
                        </a:rPr>
                        <a:t>y</a:t>
                      </a:r>
                      <a:r>
                        <a:rPr lang="zh-CN" sz="1800" kern="100" dirty="0">
                          <a:effectLst/>
                          <a:latin typeface="+mj-ea"/>
                          <a:ea typeface="+mj-ea"/>
                          <a:cs typeface="Times New Roman" pitchFamily="18" charset="0"/>
                        </a:rPr>
                        <a:t>轴对应的数据。无默认。</a:t>
                      </a:r>
                    </a:p>
                  </a:txBody>
                  <a:tcPr marL="51437" marR="51437" marT="0" marB="0" anchor="ctr"/>
                </a:tc>
                <a:extLst>
                  <a:ext uri="{0D108BD9-81ED-4DB2-BD59-A6C34878D82A}">
                    <a16:rowId xmlns:a16="http://schemas.microsoft.com/office/drawing/2014/main" val="10001"/>
                  </a:ext>
                </a:extLst>
              </a:tr>
              <a:tr h="822842">
                <a:tc>
                  <a:txBody>
                    <a:bodyPr/>
                    <a:lstStyle/>
                    <a:p>
                      <a:pPr algn="ctr">
                        <a:lnSpc>
                          <a:spcPct val="150000"/>
                        </a:lnSpc>
                        <a:spcAft>
                          <a:spcPts val="0"/>
                        </a:spcAft>
                      </a:pPr>
                      <a:r>
                        <a:rPr lang="en-US" sz="1800" b="0" kern="100" dirty="0">
                          <a:effectLst/>
                          <a:latin typeface="+mj-ea"/>
                          <a:ea typeface="+mj-ea"/>
                          <a:cs typeface="Times New Roman" pitchFamily="18" charset="0"/>
                        </a:rPr>
                        <a:t>s</a:t>
                      </a:r>
                      <a:endParaRPr lang="zh-CN" sz="1800" b="0" kern="100" dirty="0">
                        <a:effectLst/>
                        <a:latin typeface="+mj-ea"/>
                        <a:ea typeface="+mj-ea"/>
                        <a:cs typeface="Times New Roman" pitchFamily="18" charset="0"/>
                      </a:endParaRPr>
                    </a:p>
                  </a:txBody>
                  <a:tcPr marL="51437" marR="51437" marT="0" marB="0" anchor="ctr"/>
                </a:tc>
                <a:tc>
                  <a:txBody>
                    <a:bodyPr/>
                    <a:lstStyle/>
                    <a:p>
                      <a:pPr algn="just">
                        <a:lnSpc>
                          <a:spcPct val="150000"/>
                        </a:lnSpc>
                        <a:spcAft>
                          <a:spcPts val="0"/>
                        </a:spcAft>
                      </a:pPr>
                      <a:r>
                        <a:rPr lang="zh-CN" sz="1800" kern="100" dirty="0">
                          <a:effectLst/>
                          <a:latin typeface="+mj-ea"/>
                          <a:ea typeface="+mj-ea"/>
                          <a:cs typeface="Times New Roman" pitchFamily="18" charset="0"/>
                        </a:rPr>
                        <a:t>接收数值或者一维的</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。指定点的大小，若传入一维</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则表示每个点的大小。默认为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51437" marR="51437" marT="0" marB="0" anchor="ctr"/>
                </a:tc>
                <a:extLst>
                  <a:ext uri="{0D108BD9-81ED-4DB2-BD59-A6C34878D82A}">
                    <a16:rowId xmlns:a16="http://schemas.microsoft.com/office/drawing/2014/main" val="10002"/>
                  </a:ext>
                </a:extLst>
              </a:tr>
              <a:tr h="822842">
                <a:tc>
                  <a:txBody>
                    <a:bodyPr/>
                    <a:lstStyle/>
                    <a:p>
                      <a:pPr algn="ctr">
                        <a:lnSpc>
                          <a:spcPct val="150000"/>
                        </a:lnSpc>
                        <a:spcAft>
                          <a:spcPts val="0"/>
                        </a:spcAft>
                      </a:pPr>
                      <a:r>
                        <a:rPr lang="en-US" sz="1800" b="0" kern="100" dirty="0">
                          <a:effectLst/>
                          <a:latin typeface="+mj-ea"/>
                          <a:ea typeface="+mj-ea"/>
                          <a:cs typeface="Times New Roman" pitchFamily="18" charset="0"/>
                        </a:rPr>
                        <a:t>c</a:t>
                      </a:r>
                      <a:endParaRPr lang="zh-CN" sz="1800" b="0" kern="100" dirty="0">
                        <a:effectLst/>
                        <a:latin typeface="+mj-ea"/>
                        <a:ea typeface="+mj-ea"/>
                        <a:cs typeface="Times New Roman" pitchFamily="18" charset="0"/>
                      </a:endParaRPr>
                    </a:p>
                  </a:txBody>
                  <a:tcPr marL="51437" marR="51437" marT="0" marB="0" anchor="ctr"/>
                </a:tc>
                <a:tc>
                  <a:txBody>
                    <a:bodyPr/>
                    <a:lstStyle/>
                    <a:p>
                      <a:pPr algn="just">
                        <a:lnSpc>
                          <a:spcPct val="150000"/>
                        </a:lnSpc>
                        <a:spcAft>
                          <a:spcPts val="0"/>
                        </a:spcAft>
                      </a:pPr>
                      <a:r>
                        <a:rPr lang="zh-CN" sz="1800" kern="100" dirty="0">
                          <a:effectLst/>
                          <a:latin typeface="+mj-ea"/>
                          <a:ea typeface="+mj-ea"/>
                          <a:cs typeface="Times New Roman" pitchFamily="18" charset="0"/>
                        </a:rPr>
                        <a:t>接收颜色或者一维的</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。指定点的颜色，若传入一维</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则表示每个点的颜色。默认为</a:t>
                      </a:r>
                      <a:r>
                        <a:rPr lang="en-US" sz="1800" kern="100" dirty="0">
                          <a:effectLst/>
                          <a:latin typeface="+mj-ea"/>
                          <a:ea typeface="+mj-ea"/>
                          <a:cs typeface="Times New Roman" pitchFamily="18" charset="0"/>
                        </a:rPr>
                        <a:t>None</a:t>
                      </a:r>
                      <a:endParaRPr lang="zh-CN" sz="1800" kern="100" dirty="0">
                        <a:effectLst/>
                        <a:latin typeface="+mj-ea"/>
                        <a:ea typeface="+mj-ea"/>
                        <a:cs typeface="Times New Roman" pitchFamily="18" charset="0"/>
                      </a:endParaRPr>
                    </a:p>
                  </a:txBody>
                  <a:tcPr marL="51437" marR="51437" marT="0" marB="0" anchor="ctr"/>
                </a:tc>
                <a:extLst>
                  <a:ext uri="{0D108BD9-81ED-4DB2-BD59-A6C34878D82A}">
                    <a16:rowId xmlns:a16="http://schemas.microsoft.com/office/drawing/2014/main" val="10003"/>
                  </a:ext>
                </a:extLst>
              </a:tr>
              <a:tr h="431938">
                <a:tc>
                  <a:txBody>
                    <a:bodyPr/>
                    <a:lstStyle/>
                    <a:p>
                      <a:pPr algn="ctr">
                        <a:lnSpc>
                          <a:spcPct val="150000"/>
                        </a:lnSpc>
                        <a:spcAft>
                          <a:spcPts val="0"/>
                        </a:spcAft>
                      </a:pPr>
                      <a:r>
                        <a:rPr lang="en-US" sz="1800" b="0" kern="100" dirty="0">
                          <a:effectLst/>
                          <a:latin typeface="+mj-ea"/>
                          <a:ea typeface="+mj-ea"/>
                          <a:cs typeface="Times New Roman" pitchFamily="18" charset="0"/>
                        </a:rPr>
                        <a:t>marker</a:t>
                      </a:r>
                      <a:endParaRPr lang="zh-CN" sz="1800" b="0" kern="100" dirty="0">
                        <a:effectLst/>
                        <a:latin typeface="+mj-ea"/>
                        <a:ea typeface="+mj-ea"/>
                        <a:cs typeface="Times New Roman" pitchFamily="18" charset="0"/>
                      </a:endParaRPr>
                    </a:p>
                  </a:txBody>
                  <a:tcPr marL="51437" marR="51437" marT="0" marB="0" anchor="ctr"/>
                </a:tc>
                <a:tc>
                  <a:txBody>
                    <a:bodyPr/>
                    <a:lstStyle/>
                    <a:p>
                      <a:pPr algn="just">
                        <a:lnSpc>
                          <a:spcPct val="150000"/>
                        </a:lnSpc>
                        <a:spcAft>
                          <a:spcPts val="0"/>
                        </a:spcAft>
                      </a:pPr>
                      <a:r>
                        <a:rPr lang="zh-CN" sz="1800" kern="100" dirty="0">
                          <a:effectLst/>
                          <a:latin typeface="+mj-ea"/>
                          <a:ea typeface="+mj-ea"/>
                          <a:cs typeface="Times New Roman" pitchFamily="18" charset="0"/>
                        </a:rPr>
                        <a:t>接收特定</a:t>
                      </a:r>
                      <a:r>
                        <a:rPr lang="en-US" sz="1800" kern="100" dirty="0">
                          <a:effectLst/>
                          <a:latin typeface="+mj-ea"/>
                          <a:ea typeface="+mj-ea"/>
                          <a:cs typeface="Times New Roman" pitchFamily="18" charset="0"/>
                        </a:rPr>
                        <a:t>string</a:t>
                      </a:r>
                      <a:r>
                        <a:rPr lang="zh-CN" sz="1800" kern="100" dirty="0">
                          <a:effectLst/>
                          <a:latin typeface="+mj-ea"/>
                          <a:ea typeface="+mj-ea"/>
                          <a:cs typeface="Times New Roman" pitchFamily="18" charset="0"/>
                        </a:rPr>
                        <a:t>。表示绘制的点的类型。默认为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51437" marR="51437" marT="0" marB="0" anchor="ctr"/>
                </a:tc>
                <a:extLst>
                  <a:ext uri="{0D108BD9-81ED-4DB2-BD59-A6C34878D82A}">
                    <a16:rowId xmlns:a16="http://schemas.microsoft.com/office/drawing/2014/main" val="10004"/>
                  </a:ext>
                </a:extLst>
              </a:tr>
              <a:tr h="431938">
                <a:tc>
                  <a:txBody>
                    <a:bodyPr/>
                    <a:lstStyle/>
                    <a:p>
                      <a:pPr algn="ctr">
                        <a:lnSpc>
                          <a:spcPct val="150000"/>
                        </a:lnSpc>
                        <a:spcAft>
                          <a:spcPts val="0"/>
                        </a:spcAft>
                      </a:pPr>
                      <a:r>
                        <a:rPr lang="en-US" sz="1800" b="0" kern="100" dirty="0">
                          <a:effectLst/>
                          <a:latin typeface="+mj-ea"/>
                          <a:ea typeface="+mj-ea"/>
                          <a:cs typeface="Times New Roman" pitchFamily="18" charset="0"/>
                        </a:rPr>
                        <a:t>alpha</a:t>
                      </a:r>
                      <a:endParaRPr lang="zh-CN" sz="1800" b="0" kern="100" dirty="0">
                        <a:effectLst/>
                        <a:latin typeface="+mj-ea"/>
                        <a:ea typeface="+mj-ea"/>
                        <a:cs typeface="Times New Roman" pitchFamily="18" charset="0"/>
                      </a:endParaRPr>
                    </a:p>
                  </a:txBody>
                  <a:tcPr marL="51437" marR="51437" marT="0" marB="0" anchor="ctr"/>
                </a:tc>
                <a:tc>
                  <a:txBody>
                    <a:bodyPr/>
                    <a:lstStyle/>
                    <a:p>
                      <a:pPr algn="just">
                        <a:lnSpc>
                          <a:spcPct val="150000"/>
                        </a:lnSpc>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0-1</a:t>
                      </a:r>
                      <a:r>
                        <a:rPr lang="zh-CN" sz="1800" kern="100" dirty="0">
                          <a:effectLst/>
                          <a:latin typeface="+mj-ea"/>
                          <a:ea typeface="+mj-ea"/>
                          <a:cs typeface="Times New Roman" pitchFamily="18" charset="0"/>
                        </a:rPr>
                        <a:t>的小数。表示点的透明度。默认为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51437" marR="51437"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59676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1EC7A-6B96-4D53-9B89-F68A1D6A934C}"/>
              </a:ext>
            </a:extLst>
          </p:cNvPr>
          <p:cNvSpPr>
            <a:spLocks noGrp="1"/>
          </p:cNvSpPr>
          <p:nvPr>
            <p:ph type="title"/>
          </p:nvPr>
        </p:nvSpPr>
        <p:spPr/>
        <p:txBody>
          <a:bodyPr/>
          <a:lstStyle/>
          <a:p>
            <a:r>
              <a:rPr lang="zh-CN" altLang="en-US" dirty="0"/>
              <a:t>柱状图</a:t>
            </a:r>
          </a:p>
        </p:txBody>
      </p:sp>
      <p:sp>
        <p:nvSpPr>
          <p:cNvPr id="3" name="内容占位符 2">
            <a:extLst>
              <a:ext uri="{FF2B5EF4-FFF2-40B4-BE49-F238E27FC236}">
                <a16:creationId xmlns:a16="http://schemas.microsoft.com/office/drawing/2014/main" id="{EBC33762-53BE-4A97-8FFC-50BF1C5C3658}"/>
              </a:ext>
            </a:extLst>
          </p:cNvPr>
          <p:cNvSpPr>
            <a:spLocks noGrp="1"/>
          </p:cNvSpPr>
          <p:nvPr>
            <p:ph idx="1"/>
          </p:nvPr>
        </p:nvSpPr>
        <p:spPr>
          <a:xfrm>
            <a:off x="959734" y="1994079"/>
            <a:ext cx="4535501" cy="4023360"/>
          </a:xfrm>
        </p:spPr>
        <p:txBody>
          <a:bodyPr/>
          <a:lstStyle/>
          <a:p>
            <a:r>
              <a:rPr lang="zh-CN" altLang="en-US" dirty="0"/>
              <a:t>一种以长方形的长度为变量的统计图表。使用垂直或水平的柱子显示类别之间的数值比较。其中一个轴表示需要对比的分类维度，另一个轴代表相应的数值。</a:t>
            </a:r>
            <a:endParaRPr lang="en-US" altLang="zh-CN" dirty="0"/>
          </a:p>
          <a:p>
            <a:r>
              <a:rPr lang="zh-CN" altLang="en-US" dirty="0"/>
              <a:t>通常利用于较小的数据集分析，亦可横向排列，或用多维方式表达。</a:t>
            </a:r>
          </a:p>
        </p:txBody>
      </p:sp>
      <p:pic>
        <p:nvPicPr>
          <p:cNvPr id="5" name="图片 4">
            <a:extLst>
              <a:ext uri="{FF2B5EF4-FFF2-40B4-BE49-F238E27FC236}">
                <a16:creationId xmlns:a16="http://schemas.microsoft.com/office/drawing/2014/main" id="{DFF67AB2-5A6E-41B4-9EF4-632D7B537927}"/>
              </a:ext>
            </a:extLst>
          </p:cNvPr>
          <p:cNvPicPr>
            <a:picLocks noChangeAspect="1"/>
          </p:cNvPicPr>
          <p:nvPr/>
        </p:nvPicPr>
        <p:blipFill>
          <a:blip r:embed="rId3"/>
          <a:stretch>
            <a:fillRect/>
          </a:stretch>
        </p:blipFill>
        <p:spPr>
          <a:xfrm>
            <a:off x="6458146" y="1882114"/>
            <a:ext cx="4875224" cy="4135325"/>
          </a:xfrm>
          <a:prstGeom prst="rect">
            <a:avLst/>
          </a:prstGeom>
        </p:spPr>
      </p:pic>
    </p:spTree>
    <p:extLst>
      <p:ext uri="{BB962C8B-B14F-4D97-AF65-F5344CB8AC3E}">
        <p14:creationId xmlns:p14="http://schemas.microsoft.com/office/powerpoint/2010/main" val="3698059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1EFAE-A733-4ABC-857F-1B162C23B1B6}"/>
              </a:ext>
            </a:extLst>
          </p:cNvPr>
          <p:cNvSpPr>
            <a:spLocks noGrp="1"/>
          </p:cNvSpPr>
          <p:nvPr>
            <p:ph type="title"/>
          </p:nvPr>
        </p:nvSpPr>
        <p:spPr/>
        <p:txBody>
          <a:bodyPr/>
          <a:lstStyle/>
          <a:p>
            <a:r>
              <a:rPr lang="zh-CN" altLang="en-US" dirty="0"/>
              <a:t>柱状图</a:t>
            </a:r>
          </a:p>
        </p:txBody>
      </p:sp>
      <p:sp>
        <p:nvSpPr>
          <p:cNvPr id="4" name="内容占位符 2">
            <a:extLst>
              <a:ext uri="{FF2B5EF4-FFF2-40B4-BE49-F238E27FC236}">
                <a16:creationId xmlns:a16="http://schemas.microsoft.com/office/drawing/2014/main" id="{7E719ECC-0890-458B-BA2D-7CD6ABBB9EE5}"/>
              </a:ext>
            </a:extLst>
          </p:cNvPr>
          <p:cNvSpPr txBox="1">
            <a:spLocks/>
          </p:cNvSpPr>
          <p:nvPr/>
        </p:nvSpPr>
        <p:spPr>
          <a:xfrm>
            <a:off x="961895" y="2417881"/>
            <a:ext cx="10354342" cy="81042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defRPr/>
            </a:pPr>
            <a:r>
              <a:rPr lang="en-US" altLang="zh-CN" sz="2500" i="1" dirty="0">
                <a:latin typeface="Times New Roman" pitchFamily="18" charset="0"/>
              </a:rPr>
              <a:t>bar</a:t>
            </a:r>
            <a:r>
              <a:rPr lang="zh-CN" altLang="zh-CN" sz="2500" i="1" dirty="0">
                <a:latin typeface="Times New Roman" pitchFamily="18" charset="0"/>
              </a:rPr>
              <a:t>（</a:t>
            </a:r>
            <a:r>
              <a:rPr lang="en-US" altLang="zh-CN" sz="2500" i="1" dirty="0">
                <a:latin typeface="Times New Roman" pitchFamily="18" charset="0"/>
              </a:rPr>
              <a:t>left</a:t>
            </a:r>
            <a:r>
              <a:rPr lang="zh-CN" altLang="zh-CN" sz="2500" i="1" dirty="0">
                <a:latin typeface="Times New Roman" pitchFamily="18" charset="0"/>
              </a:rPr>
              <a:t>，</a:t>
            </a:r>
            <a:r>
              <a:rPr lang="en-US" altLang="zh-CN" sz="2500" i="1" dirty="0">
                <a:latin typeface="Times New Roman" pitchFamily="18" charset="0"/>
              </a:rPr>
              <a:t>height</a:t>
            </a:r>
            <a:r>
              <a:rPr lang="zh-CN" altLang="zh-CN" sz="2500" i="1" dirty="0">
                <a:latin typeface="Times New Roman" pitchFamily="18" charset="0"/>
              </a:rPr>
              <a:t>，</a:t>
            </a:r>
            <a:r>
              <a:rPr lang="en-US" altLang="zh-CN" sz="2500" i="1" dirty="0">
                <a:latin typeface="Times New Roman" pitchFamily="18" charset="0"/>
              </a:rPr>
              <a:t>width = 0.8</a:t>
            </a:r>
            <a:r>
              <a:rPr lang="zh-CN" altLang="zh-CN" sz="2500" i="1" dirty="0">
                <a:latin typeface="Times New Roman" pitchFamily="18" charset="0"/>
              </a:rPr>
              <a:t>，</a:t>
            </a:r>
            <a:r>
              <a:rPr lang="en-US" altLang="zh-CN" sz="2500" i="1" dirty="0">
                <a:latin typeface="Times New Roman" pitchFamily="18" charset="0"/>
              </a:rPr>
              <a:t>bottom = None</a:t>
            </a:r>
            <a:r>
              <a:rPr lang="zh-CN" altLang="zh-CN" sz="2500" i="1" dirty="0">
                <a:latin typeface="Times New Roman" pitchFamily="18" charset="0"/>
              </a:rPr>
              <a:t>，</a:t>
            </a:r>
            <a:r>
              <a:rPr lang="en-US" altLang="zh-CN" sz="2500" i="1" dirty="0">
                <a:latin typeface="Times New Roman" pitchFamily="18" charset="0"/>
              </a:rPr>
              <a:t>hold = None</a:t>
            </a:r>
            <a:r>
              <a:rPr lang="zh-CN" altLang="zh-CN" sz="2500" i="1" dirty="0">
                <a:latin typeface="Times New Roman" pitchFamily="18" charset="0"/>
              </a:rPr>
              <a:t>，</a:t>
            </a:r>
            <a:r>
              <a:rPr lang="en-US" altLang="zh-CN" sz="2500" i="1" dirty="0">
                <a:latin typeface="Times New Roman" pitchFamily="18" charset="0"/>
              </a:rPr>
              <a:t>data = None</a:t>
            </a:r>
            <a:r>
              <a:rPr lang="zh-CN" altLang="zh-CN" sz="2500" i="1" dirty="0">
                <a:latin typeface="Times New Roman" pitchFamily="18" charset="0"/>
              </a:rPr>
              <a:t>，</a:t>
            </a:r>
            <a:r>
              <a:rPr lang="en-US" altLang="zh-CN" sz="2500" i="1" dirty="0">
                <a:latin typeface="Times New Roman" pitchFamily="18" charset="0"/>
              </a:rPr>
              <a:t>…** </a:t>
            </a:r>
            <a:r>
              <a:rPr lang="en-US" altLang="zh-CN" sz="2500" i="1" dirty="0" err="1">
                <a:latin typeface="Times New Roman" pitchFamily="18" charset="0"/>
              </a:rPr>
              <a:t>kwargs</a:t>
            </a:r>
            <a:r>
              <a:rPr lang="en-US" altLang="zh-CN" sz="2500" i="1" dirty="0">
                <a:latin typeface="Times New Roman" pitchFamily="18" charset="0"/>
              </a:rPr>
              <a:t> </a:t>
            </a:r>
            <a:r>
              <a:rPr lang="zh-CN" altLang="zh-CN" sz="2500" i="1" dirty="0">
                <a:latin typeface="Times New Roman" pitchFamily="18" charset="0"/>
              </a:rPr>
              <a:t>）</a:t>
            </a:r>
            <a:endParaRPr lang="en-US" altLang="zh-CN" sz="2500" i="1" dirty="0">
              <a:latin typeface="Times New Roman" pitchFamily="18" charset="0"/>
            </a:endParaRPr>
          </a:p>
        </p:txBody>
      </p:sp>
      <p:graphicFrame>
        <p:nvGraphicFramePr>
          <p:cNvPr id="6" name="表格 5">
            <a:extLst>
              <a:ext uri="{FF2B5EF4-FFF2-40B4-BE49-F238E27FC236}">
                <a16:creationId xmlns:a16="http://schemas.microsoft.com/office/drawing/2014/main" id="{9EDEC80A-C943-4F3C-BCEF-FDB0E897BC6B}"/>
              </a:ext>
            </a:extLst>
          </p:cNvPr>
          <p:cNvGraphicFramePr>
            <a:graphicFrameLocks noGrp="1"/>
          </p:cNvGraphicFramePr>
          <p:nvPr>
            <p:extLst>
              <p:ext uri="{D42A27DB-BD31-4B8C-83A1-F6EECF244321}">
                <p14:modId xmlns:p14="http://schemas.microsoft.com/office/powerpoint/2010/main" val="817771314"/>
              </p:ext>
            </p:extLst>
          </p:nvPr>
        </p:nvGraphicFramePr>
        <p:xfrm>
          <a:off x="1408090" y="3561353"/>
          <a:ext cx="9375819" cy="2336800"/>
        </p:xfrm>
        <a:graphic>
          <a:graphicData uri="http://schemas.openxmlformats.org/drawingml/2006/table">
            <a:tbl>
              <a:tblPr firstRow="1" firstCol="1" bandRow="1">
                <a:tableStyleId>{5C22544A-7EE6-4342-B048-85BDC9FD1C3A}</a:tableStyleId>
              </a:tblPr>
              <a:tblGrid>
                <a:gridCol w="1668497">
                  <a:extLst>
                    <a:ext uri="{9D8B030D-6E8A-4147-A177-3AD203B41FA5}">
                      <a16:colId xmlns:a16="http://schemas.microsoft.com/office/drawing/2014/main" val="20000"/>
                    </a:ext>
                  </a:extLst>
                </a:gridCol>
                <a:gridCol w="7707322">
                  <a:extLst>
                    <a:ext uri="{9D8B030D-6E8A-4147-A177-3AD203B41FA5}">
                      <a16:colId xmlns:a16="http://schemas.microsoft.com/office/drawing/2014/main" val="20001"/>
                    </a:ext>
                  </a:extLst>
                </a:gridCol>
              </a:tblGrid>
              <a:tr h="431800">
                <a:tc>
                  <a:txBody>
                    <a:bodyPr/>
                    <a:lstStyle/>
                    <a:p>
                      <a:pPr algn="ctr">
                        <a:spcAft>
                          <a:spcPts val="0"/>
                        </a:spcAft>
                      </a:pPr>
                      <a:r>
                        <a:rPr lang="zh-CN" sz="2000" kern="100" dirty="0">
                          <a:effectLst/>
                          <a:latin typeface="+mj-ea"/>
                          <a:ea typeface="+mj-ea"/>
                          <a:cs typeface="Times New Roman" pitchFamily="18" charset="0"/>
                        </a:rPr>
                        <a:t>参数名称</a:t>
                      </a:r>
                    </a:p>
                  </a:txBody>
                  <a:tcPr marL="39029" marR="39029" marT="0" marB="0" anchor="ctr"/>
                </a:tc>
                <a:tc>
                  <a:txBody>
                    <a:bodyPr/>
                    <a:lstStyle/>
                    <a:p>
                      <a:pPr algn="ctr">
                        <a:spcAft>
                          <a:spcPts val="0"/>
                        </a:spcAft>
                      </a:pPr>
                      <a:r>
                        <a:rPr lang="zh-CN" sz="2000" kern="100" dirty="0">
                          <a:effectLst/>
                          <a:latin typeface="+mj-ea"/>
                          <a:ea typeface="+mj-ea"/>
                          <a:cs typeface="Times New Roman" pitchFamily="18" charset="0"/>
                        </a:rPr>
                        <a:t>说明</a:t>
                      </a:r>
                    </a:p>
                  </a:txBody>
                  <a:tcPr marL="39029" marR="39029" marT="0" marB="0" anchor="ctr"/>
                </a:tc>
                <a:extLst>
                  <a:ext uri="{0D108BD9-81ED-4DB2-BD59-A6C34878D82A}">
                    <a16:rowId xmlns:a16="http://schemas.microsoft.com/office/drawing/2014/main" val="10000"/>
                  </a:ext>
                </a:extLst>
              </a:tr>
              <a:tr h="431800">
                <a:tc>
                  <a:txBody>
                    <a:bodyPr/>
                    <a:lstStyle/>
                    <a:p>
                      <a:pPr algn="ctr">
                        <a:spcAft>
                          <a:spcPts val="0"/>
                        </a:spcAft>
                      </a:pPr>
                      <a:r>
                        <a:rPr lang="en-US" sz="2000" b="0" kern="100" dirty="0">
                          <a:effectLst/>
                          <a:latin typeface="+mj-ea"/>
                          <a:ea typeface="+mj-ea"/>
                          <a:cs typeface="Times New Roman" pitchFamily="18" charset="0"/>
                        </a:rPr>
                        <a:t>left</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sz="2000" kern="100" dirty="0">
                          <a:effectLst/>
                          <a:latin typeface="+mj-ea"/>
                          <a:ea typeface="+mj-ea"/>
                          <a:cs typeface="Times New Roman" pitchFamily="18" charset="0"/>
                        </a:rPr>
                        <a:t>接收</a:t>
                      </a:r>
                      <a:r>
                        <a:rPr lang="en-US" sz="2000" kern="100" dirty="0">
                          <a:effectLst/>
                          <a:latin typeface="+mj-ea"/>
                          <a:ea typeface="+mj-ea"/>
                          <a:cs typeface="Times New Roman" pitchFamily="18" charset="0"/>
                        </a:rPr>
                        <a:t>array</a:t>
                      </a:r>
                      <a:r>
                        <a:rPr lang="zh-CN" sz="2000" kern="100" dirty="0">
                          <a:effectLst/>
                          <a:latin typeface="+mj-ea"/>
                          <a:ea typeface="+mj-ea"/>
                          <a:cs typeface="Times New Roman" pitchFamily="18" charset="0"/>
                        </a:rPr>
                        <a:t>。表示</a:t>
                      </a:r>
                      <a:r>
                        <a:rPr lang="en-US" sz="2000" kern="100" dirty="0">
                          <a:effectLst/>
                          <a:latin typeface="+mj-ea"/>
                          <a:ea typeface="+mj-ea"/>
                          <a:cs typeface="Times New Roman" pitchFamily="18" charset="0"/>
                        </a:rPr>
                        <a:t>x</a:t>
                      </a:r>
                      <a:r>
                        <a:rPr lang="zh-CN" sz="2000" kern="100" dirty="0">
                          <a:effectLst/>
                          <a:latin typeface="+mj-ea"/>
                          <a:ea typeface="+mj-ea"/>
                          <a:cs typeface="Times New Roman" pitchFamily="18" charset="0"/>
                        </a:rPr>
                        <a:t>轴数据。无默认。</a:t>
                      </a:r>
                    </a:p>
                  </a:txBody>
                  <a:tcPr marL="39029" marR="39029" marT="0" marB="0" anchor="ctr"/>
                </a:tc>
                <a:extLst>
                  <a:ext uri="{0D108BD9-81ED-4DB2-BD59-A6C34878D82A}">
                    <a16:rowId xmlns:a16="http://schemas.microsoft.com/office/drawing/2014/main" val="10001"/>
                  </a:ext>
                </a:extLst>
              </a:tr>
              <a:tr h="431800">
                <a:tc>
                  <a:txBody>
                    <a:bodyPr/>
                    <a:lstStyle/>
                    <a:p>
                      <a:pPr algn="ctr">
                        <a:spcAft>
                          <a:spcPts val="0"/>
                        </a:spcAft>
                      </a:pPr>
                      <a:r>
                        <a:rPr lang="en-US" sz="2000" b="0" kern="100" dirty="0">
                          <a:effectLst/>
                          <a:latin typeface="+mj-ea"/>
                          <a:ea typeface="+mj-ea"/>
                          <a:cs typeface="Times New Roman" pitchFamily="18" charset="0"/>
                        </a:rPr>
                        <a:t>height</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sz="2000" kern="100" dirty="0">
                          <a:effectLst/>
                          <a:latin typeface="+mj-ea"/>
                          <a:ea typeface="+mj-ea"/>
                          <a:cs typeface="Times New Roman" pitchFamily="18" charset="0"/>
                        </a:rPr>
                        <a:t>接收</a:t>
                      </a:r>
                      <a:r>
                        <a:rPr lang="en-US" sz="2000" kern="100" dirty="0">
                          <a:effectLst/>
                          <a:latin typeface="+mj-ea"/>
                          <a:ea typeface="+mj-ea"/>
                          <a:cs typeface="Times New Roman" pitchFamily="18" charset="0"/>
                        </a:rPr>
                        <a:t>array</a:t>
                      </a:r>
                      <a:r>
                        <a:rPr lang="zh-CN" sz="2000" kern="100" dirty="0">
                          <a:effectLst/>
                          <a:latin typeface="+mj-ea"/>
                          <a:ea typeface="+mj-ea"/>
                          <a:cs typeface="Times New Roman" pitchFamily="18" charset="0"/>
                        </a:rPr>
                        <a:t>。表示</a:t>
                      </a:r>
                      <a:r>
                        <a:rPr lang="en-US" sz="2000" kern="100" dirty="0">
                          <a:effectLst/>
                          <a:latin typeface="+mj-ea"/>
                          <a:ea typeface="+mj-ea"/>
                          <a:cs typeface="Times New Roman" pitchFamily="18" charset="0"/>
                        </a:rPr>
                        <a:t>x</a:t>
                      </a:r>
                      <a:r>
                        <a:rPr lang="zh-CN" sz="2000" kern="100" dirty="0">
                          <a:effectLst/>
                          <a:latin typeface="+mj-ea"/>
                          <a:ea typeface="+mj-ea"/>
                          <a:cs typeface="Times New Roman" pitchFamily="18" charset="0"/>
                        </a:rPr>
                        <a:t>轴所代表数据的数量。无默认。</a:t>
                      </a:r>
                    </a:p>
                  </a:txBody>
                  <a:tcPr marL="39029" marR="39029" marT="0" marB="0" anchor="ctr"/>
                </a:tc>
                <a:extLst>
                  <a:ext uri="{0D108BD9-81ED-4DB2-BD59-A6C34878D82A}">
                    <a16:rowId xmlns:a16="http://schemas.microsoft.com/office/drawing/2014/main" val="10002"/>
                  </a:ext>
                </a:extLst>
              </a:tr>
              <a:tr h="431800">
                <a:tc>
                  <a:txBody>
                    <a:bodyPr/>
                    <a:lstStyle/>
                    <a:p>
                      <a:pPr algn="ctr">
                        <a:spcAft>
                          <a:spcPts val="0"/>
                        </a:spcAft>
                      </a:pPr>
                      <a:r>
                        <a:rPr lang="en-US" sz="2000" b="0" kern="100" dirty="0">
                          <a:effectLst/>
                          <a:latin typeface="+mj-ea"/>
                          <a:ea typeface="+mj-ea"/>
                          <a:cs typeface="Times New Roman" pitchFamily="18" charset="0"/>
                        </a:rPr>
                        <a:t>width</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sz="2000" kern="100" dirty="0">
                          <a:effectLst/>
                          <a:latin typeface="+mj-ea"/>
                          <a:ea typeface="+mj-ea"/>
                          <a:cs typeface="Times New Roman" pitchFamily="18" charset="0"/>
                        </a:rPr>
                        <a:t>接收</a:t>
                      </a:r>
                      <a:r>
                        <a:rPr lang="en-US" sz="2000" kern="100" dirty="0">
                          <a:effectLst/>
                          <a:latin typeface="+mj-ea"/>
                          <a:ea typeface="+mj-ea"/>
                          <a:cs typeface="Times New Roman" pitchFamily="18" charset="0"/>
                        </a:rPr>
                        <a:t>0-1</a:t>
                      </a:r>
                      <a:r>
                        <a:rPr lang="zh-CN" sz="2000" kern="100" dirty="0">
                          <a:effectLst/>
                          <a:latin typeface="+mj-ea"/>
                          <a:ea typeface="+mj-ea"/>
                          <a:cs typeface="Times New Roman" pitchFamily="18" charset="0"/>
                        </a:rPr>
                        <a:t>之间的</a:t>
                      </a:r>
                      <a:r>
                        <a:rPr lang="en-US" sz="2000" kern="100" dirty="0">
                          <a:effectLst/>
                          <a:latin typeface="+mj-ea"/>
                          <a:ea typeface="+mj-ea"/>
                          <a:cs typeface="Times New Roman" pitchFamily="18" charset="0"/>
                        </a:rPr>
                        <a:t>float</a:t>
                      </a:r>
                      <a:r>
                        <a:rPr lang="zh-CN" sz="2000" kern="100" dirty="0">
                          <a:effectLst/>
                          <a:latin typeface="+mj-ea"/>
                          <a:ea typeface="+mj-ea"/>
                          <a:cs typeface="Times New Roman" pitchFamily="18" charset="0"/>
                        </a:rPr>
                        <a:t>。指定直方图宽度。默认为</a:t>
                      </a:r>
                      <a:r>
                        <a:rPr lang="en-US" sz="2000" kern="100" dirty="0">
                          <a:effectLst/>
                          <a:latin typeface="+mj-ea"/>
                          <a:ea typeface="+mj-ea"/>
                          <a:cs typeface="Times New Roman" pitchFamily="18" charset="0"/>
                        </a:rPr>
                        <a:t>0.8</a:t>
                      </a:r>
                      <a:r>
                        <a:rPr lang="zh-CN" sz="2000" kern="100" dirty="0">
                          <a:effectLst/>
                          <a:latin typeface="+mj-ea"/>
                          <a:ea typeface="+mj-ea"/>
                          <a:cs typeface="Times New Roman" pitchFamily="18" charset="0"/>
                        </a:rPr>
                        <a:t>。</a:t>
                      </a:r>
                    </a:p>
                  </a:txBody>
                  <a:tcPr marL="39029" marR="39029" marT="0" marB="0" anchor="ctr"/>
                </a:tc>
                <a:extLst>
                  <a:ext uri="{0D108BD9-81ED-4DB2-BD59-A6C34878D82A}">
                    <a16:rowId xmlns:a16="http://schemas.microsoft.com/office/drawing/2014/main" val="10003"/>
                  </a:ext>
                </a:extLst>
              </a:tr>
              <a:tr h="431800">
                <a:tc>
                  <a:txBody>
                    <a:bodyPr/>
                    <a:lstStyle/>
                    <a:p>
                      <a:pPr algn="ctr">
                        <a:spcAft>
                          <a:spcPts val="0"/>
                        </a:spcAft>
                      </a:pPr>
                      <a:r>
                        <a:rPr lang="en-US" sz="2000" b="0" kern="100" dirty="0">
                          <a:effectLst/>
                          <a:latin typeface="+mj-ea"/>
                          <a:ea typeface="+mj-ea"/>
                          <a:cs typeface="Times New Roman" pitchFamily="18" charset="0"/>
                        </a:rPr>
                        <a:t>color</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sz="2000" kern="100" dirty="0">
                          <a:effectLst/>
                          <a:latin typeface="+mj-ea"/>
                          <a:ea typeface="+mj-ea"/>
                          <a:cs typeface="Times New Roman" pitchFamily="18" charset="0"/>
                        </a:rPr>
                        <a:t>接收特定</a:t>
                      </a:r>
                      <a:r>
                        <a:rPr lang="en-US" sz="2000" kern="100" dirty="0">
                          <a:effectLst/>
                          <a:latin typeface="+mj-ea"/>
                          <a:ea typeface="+mj-ea"/>
                          <a:cs typeface="Times New Roman" pitchFamily="18" charset="0"/>
                        </a:rPr>
                        <a:t>string</a:t>
                      </a:r>
                      <a:r>
                        <a:rPr lang="zh-CN" sz="2000" kern="100" dirty="0">
                          <a:effectLst/>
                          <a:latin typeface="+mj-ea"/>
                          <a:ea typeface="+mj-ea"/>
                          <a:cs typeface="Times New Roman" pitchFamily="18" charset="0"/>
                        </a:rPr>
                        <a:t>或者包含颜色字符串的</a:t>
                      </a:r>
                      <a:r>
                        <a:rPr lang="en-US" sz="2000" kern="100" dirty="0">
                          <a:effectLst/>
                          <a:latin typeface="+mj-ea"/>
                          <a:ea typeface="+mj-ea"/>
                          <a:cs typeface="Times New Roman" pitchFamily="18" charset="0"/>
                        </a:rPr>
                        <a:t>array</a:t>
                      </a:r>
                      <a:r>
                        <a:rPr lang="zh-CN" sz="2000" kern="100" dirty="0">
                          <a:effectLst/>
                          <a:latin typeface="+mj-ea"/>
                          <a:ea typeface="+mj-ea"/>
                          <a:cs typeface="Times New Roman" pitchFamily="18" charset="0"/>
                        </a:rPr>
                        <a:t>。表示直方图颜色。默认为</a:t>
                      </a:r>
                      <a:r>
                        <a:rPr lang="en-US" sz="2000" kern="100" dirty="0">
                          <a:effectLst/>
                          <a:latin typeface="+mj-ea"/>
                          <a:ea typeface="+mj-ea"/>
                          <a:cs typeface="Times New Roman" pitchFamily="18" charset="0"/>
                        </a:rPr>
                        <a:t>None</a:t>
                      </a:r>
                      <a:r>
                        <a:rPr lang="zh-CN" sz="2000" kern="100" dirty="0">
                          <a:effectLst/>
                          <a:latin typeface="+mj-ea"/>
                          <a:ea typeface="+mj-ea"/>
                          <a:cs typeface="Times New Roman" pitchFamily="18" charset="0"/>
                        </a:rPr>
                        <a:t>。</a:t>
                      </a:r>
                    </a:p>
                  </a:txBody>
                  <a:tcPr marL="39029" marR="39029"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2415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matplotlib</a:t>
            </a:r>
            <a:endParaRPr lang="zh-CN" altLang="en-US" dirty="0"/>
          </a:p>
        </p:txBody>
      </p:sp>
      <p:sp>
        <p:nvSpPr>
          <p:cNvPr id="9" name="文本框 8">
            <a:extLst>
              <a:ext uri="{FF2B5EF4-FFF2-40B4-BE49-F238E27FC236}">
                <a16:creationId xmlns:a16="http://schemas.microsoft.com/office/drawing/2014/main" id="{FD6A0533-46D9-48D1-B2BB-0772DAE68AC0}"/>
              </a:ext>
            </a:extLst>
          </p:cNvPr>
          <p:cNvSpPr txBox="1"/>
          <p:nvPr/>
        </p:nvSpPr>
        <p:spPr>
          <a:xfrm>
            <a:off x="726498" y="2491967"/>
            <a:ext cx="11309936" cy="2281202"/>
          </a:xfrm>
          <a:prstGeom prst="rect">
            <a:avLst/>
          </a:prstGeom>
          <a:noFill/>
        </p:spPr>
        <p:txBody>
          <a:bodyPr wrap="square">
            <a:spAutoFit/>
          </a:bodyPr>
          <a:lstStyle/>
          <a:p>
            <a:pPr>
              <a:lnSpc>
                <a:spcPct val="130000"/>
              </a:lnSpc>
            </a:pPr>
            <a:r>
              <a:rPr lang="zh-CN" altLang="en-US" sz="2800" dirty="0">
                <a:latin typeface="微软雅黑 Light" panose="020B0502040204020203" pitchFamily="34" charset="-122"/>
                <a:ea typeface="微软雅黑 Light" panose="020B0502040204020203" pitchFamily="34" charset="-122"/>
              </a:rPr>
              <a:t>一个在 </a:t>
            </a:r>
            <a:r>
              <a:rPr lang="en-US" altLang="zh-CN" sz="2800" dirty="0">
                <a:latin typeface="微软雅黑 Light" panose="020B0502040204020203" pitchFamily="34" charset="-122"/>
                <a:ea typeface="微软雅黑 Light" panose="020B0502040204020203" pitchFamily="34" charset="-122"/>
              </a:rPr>
              <a:t>python </a:t>
            </a:r>
            <a:r>
              <a:rPr lang="zh-CN" altLang="en-US" sz="2800" dirty="0">
                <a:latin typeface="微软雅黑 Light" panose="020B0502040204020203" pitchFamily="34" charset="-122"/>
                <a:ea typeface="微软雅黑 Light" panose="020B0502040204020203" pitchFamily="34" charset="-122"/>
              </a:rPr>
              <a:t>下实现的类 </a:t>
            </a:r>
            <a:r>
              <a:rPr lang="en-US" altLang="zh-CN" sz="2800" dirty="0" err="1">
                <a:latin typeface="微软雅黑 Light" panose="020B0502040204020203" pitchFamily="34" charset="-122"/>
                <a:ea typeface="微软雅黑 Light" panose="020B0502040204020203" pitchFamily="34" charset="-122"/>
              </a:rPr>
              <a:t>matlab</a:t>
            </a:r>
            <a:r>
              <a:rPr lang="en-US" altLang="zh-CN" sz="2800"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的纯 </a:t>
            </a:r>
            <a:r>
              <a:rPr lang="en-US" altLang="zh-CN" sz="2800" dirty="0">
                <a:latin typeface="微软雅黑 Light" panose="020B0502040204020203" pitchFamily="34" charset="-122"/>
                <a:ea typeface="微软雅黑 Light" panose="020B0502040204020203" pitchFamily="34" charset="-122"/>
              </a:rPr>
              <a:t>python </a:t>
            </a:r>
            <a:r>
              <a:rPr lang="zh-CN" altLang="en-US" sz="2800" dirty="0">
                <a:latin typeface="微软雅黑 Light" panose="020B0502040204020203" pitchFamily="34" charset="-122"/>
                <a:ea typeface="微软雅黑 Light" panose="020B0502040204020203" pitchFamily="34" charset="-122"/>
              </a:rPr>
              <a:t>的第三方库</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旨在用 </a:t>
            </a:r>
            <a:r>
              <a:rPr lang="en-US" altLang="zh-CN" sz="2800" dirty="0">
                <a:latin typeface="微软雅黑 Light" panose="020B0502040204020203" pitchFamily="34" charset="-122"/>
                <a:ea typeface="微软雅黑 Light" panose="020B0502040204020203" pitchFamily="34" charset="-122"/>
              </a:rPr>
              <a:t>python</a:t>
            </a:r>
            <a:r>
              <a:rPr lang="zh-CN" altLang="en-US" sz="2800" dirty="0">
                <a:latin typeface="微软雅黑 Light" panose="020B0502040204020203" pitchFamily="34" charset="-122"/>
                <a:ea typeface="微软雅黑 Light" panose="020B0502040204020203" pitchFamily="34" charset="-122"/>
              </a:rPr>
              <a:t>实现 </a:t>
            </a:r>
            <a:r>
              <a:rPr lang="en-US" altLang="zh-CN" sz="2800" dirty="0" err="1">
                <a:latin typeface="微软雅黑 Light" panose="020B0502040204020203" pitchFamily="34" charset="-122"/>
                <a:ea typeface="微软雅黑 Light" panose="020B0502040204020203" pitchFamily="34" charset="-122"/>
              </a:rPr>
              <a:t>matlab</a:t>
            </a:r>
            <a:r>
              <a:rPr lang="en-US" altLang="zh-CN" sz="2800"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的功能</a:t>
            </a:r>
            <a:r>
              <a:rPr lang="en-US" altLang="zh-CN" sz="2800" dirty="0">
                <a:latin typeface="微软雅黑 Light" panose="020B0502040204020203" pitchFamily="34" charset="-122"/>
                <a:ea typeface="微软雅黑 Light" panose="020B0502040204020203" pitchFamily="34" charset="-122"/>
              </a:rPr>
              <a:t>,</a:t>
            </a:r>
            <a:r>
              <a:rPr lang="zh-CN" altLang="en-US" sz="2800" dirty="0">
                <a:latin typeface="微软雅黑 Light" panose="020B0502040204020203" pitchFamily="34" charset="-122"/>
                <a:ea typeface="微软雅黑 Light" panose="020B0502040204020203" pitchFamily="34" charset="-122"/>
              </a:rPr>
              <a:t>是</a:t>
            </a:r>
            <a:r>
              <a:rPr lang="en-US" altLang="zh-CN" sz="2800" dirty="0">
                <a:latin typeface="微软雅黑 Light" panose="020B0502040204020203" pitchFamily="34" charset="-122"/>
                <a:ea typeface="微软雅黑 Light" panose="020B0502040204020203" pitchFamily="34" charset="-122"/>
              </a:rPr>
              <a:t>python</a:t>
            </a:r>
            <a:r>
              <a:rPr lang="zh-CN" altLang="en-US" sz="2800" dirty="0">
                <a:latin typeface="微软雅黑 Light" panose="020B0502040204020203" pitchFamily="34" charset="-122"/>
                <a:ea typeface="微软雅黑 Light" panose="020B0502040204020203" pitchFamily="34" charset="-122"/>
              </a:rPr>
              <a:t>下最出色的绘图库。其风格跟 </a:t>
            </a:r>
            <a:r>
              <a:rPr lang="en-US" altLang="zh-CN" sz="2800" dirty="0" err="1">
                <a:latin typeface="微软雅黑 Light" panose="020B0502040204020203" pitchFamily="34" charset="-122"/>
                <a:ea typeface="微软雅黑 Light" panose="020B0502040204020203" pitchFamily="34" charset="-122"/>
              </a:rPr>
              <a:t>matlab</a:t>
            </a:r>
            <a:r>
              <a:rPr lang="en-US" altLang="zh-CN" sz="2800"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相似，同时也继承了 </a:t>
            </a:r>
            <a:r>
              <a:rPr lang="en-US" altLang="zh-CN" sz="2800" dirty="0">
                <a:latin typeface="微软雅黑 Light" panose="020B0502040204020203" pitchFamily="34" charset="-122"/>
                <a:ea typeface="微软雅黑 Light" panose="020B0502040204020203" pitchFamily="34" charset="-122"/>
              </a:rPr>
              <a:t>python </a:t>
            </a:r>
            <a:r>
              <a:rPr lang="zh-CN" altLang="en-US" sz="2800" dirty="0">
                <a:latin typeface="微软雅黑 Light" panose="020B0502040204020203" pitchFamily="34" charset="-122"/>
                <a:ea typeface="微软雅黑 Light" panose="020B0502040204020203" pitchFamily="34" charset="-122"/>
              </a:rPr>
              <a:t>的简单明了。</a:t>
            </a:r>
            <a:endParaRPr lang="en-US" altLang="zh-CN" sz="2800" dirty="0">
              <a:latin typeface="微软雅黑 Light" panose="020B0502040204020203" pitchFamily="34" charset="-122"/>
              <a:ea typeface="微软雅黑 Light" panose="020B0502040204020203" pitchFamily="34" charset="-122"/>
            </a:endParaRPr>
          </a:p>
          <a:p>
            <a:pPr>
              <a:lnSpc>
                <a:spcPct val="130000"/>
              </a:lnSpc>
            </a:pPr>
            <a:r>
              <a:rPr lang="en-US" altLang="zh-CN" sz="2800" dirty="0">
                <a:latin typeface="微软雅黑 Light" panose="020B0502040204020203" pitchFamily="34" charset="-122"/>
                <a:ea typeface="微软雅黑 Light" panose="020B0502040204020203" pitchFamily="34" charset="-122"/>
              </a:rPr>
              <a:t>Matplotlib</a:t>
            </a:r>
            <a:r>
              <a:rPr lang="zh-CN" altLang="en-US" sz="2800" dirty="0">
                <a:latin typeface="微软雅黑 Light" panose="020B0502040204020203" pitchFamily="34" charset="-122"/>
                <a:ea typeface="微软雅黑 Light" panose="020B0502040204020203" pitchFamily="34" charset="-122"/>
              </a:rPr>
              <a:t>库提供了</a:t>
            </a:r>
            <a:r>
              <a:rPr lang="en-US" altLang="zh-CN" sz="2800" dirty="0" err="1">
                <a:latin typeface="微软雅黑 Light" panose="020B0502040204020203" pitchFamily="34" charset="-122"/>
                <a:ea typeface="微软雅黑 Light" panose="020B0502040204020203" pitchFamily="34" charset="-122"/>
              </a:rPr>
              <a:t>matplotlib.pyplot</a:t>
            </a:r>
            <a:r>
              <a:rPr lang="zh-CN" altLang="en-US" sz="2800" dirty="0">
                <a:latin typeface="微软雅黑 Light" panose="020B0502040204020203" pitchFamily="34" charset="-122"/>
                <a:ea typeface="微软雅黑 Light" panose="020B0502040204020203" pitchFamily="34" charset="-122"/>
              </a:rPr>
              <a:t>模块用于对图形的处理。</a:t>
            </a:r>
          </a:p>
        </p:txBody>
      </p:sp>
      <p:sp>
        <p:nvSpPr>
          <p:cNvPr id="13" name="矩形 12">
            <a:extLst>
              <a:ext uri="{FF2B5EF4-FFF2-40B4-BE49-F238E27FC236}">
                <a16:creationId xmlns:a16="http://schemas.microsoft.com/office/drawing/2014/main" id="{D7D6F4A4-CA45-40C4-A22A-9E2C3F061E2D}"/>
              </a:ext>
            </a:extLst>
          </p:cNvPr>
          <p:cNvSpPr/>
          <p:nvPr/>
        </p:nvSpPr>
        <p:spPr>
          <a:xfrm>
            <a:off x="3462668" y="4891758"/>
            <a:ext cx="4842992" cy="523220"/>
          </a:xfrm>
          <a:prstGeom prst="rect">
            <a:avLst/>
          </a:prstGeom>
        </p:spPr>
        <p:txBody>
          <a:bodyPr wrap="none">
            <a:spAutoFit/>
          </a:bodyPr>
          <a:lstStyle/>
          <a:p>
            <a:pPr lvl="0" defTabSz="914400" eaLnBrk="0" fontAlgn="base" hangingPunct="0">
              <a:spcBef>
                <a:spcPct val="0"/>
              </a:spcBef>
              <a:spcAft>
                <a:spcPct val="0"/>
              </a:spcAft>
            </a:pPr>
            <a:r>
              <a:rPr lang="zh-CN" altLang="zh-CN" sz="2800" dirty="0">
                <a:solidFill>
                  <a:srgbClr val="0033B3"/>
                </a:solidFill>
                <a:latin typeface="Arial Unicode MS"/>
                <a:ea typeface="JetBrains Mono"/>
              </a:rPr>
              <a:t>import </a:t>
            </a:r>
            <a:r>
              <a:rPr lang="zh-CN" altLang="zh-CN" sz="2800" dirty="0">
                <a:solidFill>
                  <a:srgbClr val="080808"/>
                </a:solidFill>
                <a:latin typeface="Arial Unicode MS"/>
                <a:ea typeface="JetBrains Mono"/>
              </a:rPr>
              <a:t>matplotlib.pyplot </a:t>
            </a:r>
            <a:r>
              <a:rPr lang="zh-CN" altLang="zh-CN" sz="2800" dirty="0">
                <a:solidFill>
                  <a:srgbClr val="0033B3"/>
                </a:solidFill>
                <a:latin typeface="Arial Unicode MS"/>
                <a:ea typeface="JetBrains Mono"/>
              </a:rPr>
              <a:t>as </a:t>
            </a:r>
            <a:r>
              <a:rPr lang="zh-CN" altLang="zh-CN" sz="2800" dirty="0">
                <a:solidFill>
                  <a:srgbClr val="080808"/>
                </a:solidFill>
                <a:latin typeface="Arial Unicode MS"/>
                <a:ea typeface="JetBrains Mono"/>
              </a:rPr>
              <a:t>plt</a:t>
            </a:r>
            <a:endParaRPr lang="zh-CN" altLang="zh-CN" sz="6000" dirty="0">
              <a:latin typeface="Arial" panose="020B0604020202020204" pitchFamily="34" charset="0"/>
            </a:endParaRPr>
          </a:p>
        </p:txBody>
      </p:sp>
      <p:pic>
        <p:nvPicPr>
          <p:cNvPr id="11" name="Picture 2" descr="https://timgsa.baidu.com/timg?image&amp;quality=80&amp;size=b9999_10000&amp;sec=1548499455803&amp;di=2e84e074e003f469bc0d4e345d483d9f&amp;imgtype=jpg&amp;src=http%3A%2F%2Fimg1.imgtn.bdimg.com%2Fit%2Fu%3D3933843771%2C3502246218%26fm%3D214%26gp%3D0.jpg">
            <a:extLst>
              <a:ext uri="{FF2B5EF4-FFF2-40B4-BE49-F238E27FC236}">
                <a16:creationId xmlns:a16="http://schemas.microsoft.com/office/drawing/2014/main" id="{79638D46-F8BC-474E-B95E-FA40B9B2D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192" y="1783571"/>
            <a:ext cx="2769943" cy="66437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1A50C466-B3A6-454C-A978-2C3F9D583A3D}"/>
              </a:ext>
            </a:extLst>
          </p:cNvPr>
          <p:cNvSpPr txBox="1"/>
          <p:nvPr/>
        </p:nvSpPr>
        <p:spPr>
          <a:xfrm>
            <a:off x="2266683" y="5626453"/>
            <a:ext cx="3524517" cy="646331"/>
          </a:xfrm>
          <a:prstGeom prst="rect">
            <a:avLst/>
          </a:prstGeom>
          <a:noFill/>
        </p:spPr>
        <p:txBody>
          <a:bodyPr wrap="square">
            <a:spAutoFit/>
          </a:bodyPr>
          <a:lstStyle/>
          <a:p>
            <a:r>
              <a:rPr lang="en-US" altLang="zh-CN" dirty="0">
                <a:hlinkClick r:id="rId4"/>
              </a:rPr>
              <a:t>Matplotlib documentation — Matplotlib 3.5.1 documentation</a:t>
            </a:r>
            <a:endParaRPr lang="zh-CN" altLang="en-US" dirty="0"/>
          </a:p>
        </p:txBody>
      </p:sp>
      <p:sp>
        <p:nvSpPr>
          <p:cNvPr id="15" name="文本框 14">
            <a:extLst>
              <a:ext uri="{FF2B5EF4-FFF2-40B4-BE49-F238E27FC236}">
                <a16:creationId xmlns:a16="http://schemas.microsoft.com/office/drawing/2014/main" id="{56EC817C-4A1B-4EF2-8101-C6FFDB398315}"/>
              </a:ext>
            </a:extLst>
          </p:cNvPr>
          <p:cNvSpPr txBox="1"/>
          <p:nvPr/>
        </p:nvSpPr>
        <p:spPr>
          <a:xfrm>
            <a:off x="7452577" y="5764952"/>
            <a:ext cx="2107842" cy="369332"/>
          </a:xfrm>
          <a:prstGeom prst="rect">
            <a:avLst/>
          </a:prstGeom>
          <a:noFill/>
        </p:spPr>
        <p:txBody>
          <a:bodyPr wrap="square">
            <a:spAutoFit/>
          </a:bodyPr>
          <a:lstStyle/>
          <a:p>
            <a:r>
              <a:rPr lang="en-US" altLang="zh-CN" dirty="0">
                <a:hlinkClick r:id="rId5"/>
              </a:rPr>
              <a:t>Matplotlib </a:t>
            </a:r>
            <a:r>
              <a:rPr lang="zh-CN" altLang="en-US" dirty="0">
                <a:hlinkClick r:id="rId5"/>
              </a:rPr>
              <a:t>中文</a:t>
            </a:r>
            <a:endParaRPr lang="zh-CN" altLang="en-US" dirty="0"/>
          </a:p>
        </p:txBody>
      </p:sp>
    </p:spTree>
    <p:extLst>
      <p:ext uri="{BB962C8B-B14F-4D97-AF65-F5344CB8AC3E}">
        <p14:creationId xmlns:p14="http://schemas.microsoft.com/office/powerpoint/2010/main" val="2333233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E0BAF-9D77-43E7-8369-8FB374A2E06B}"/>
              </a:ext>
            </a:extLst>
          </p:cNvPr>
          <p:cNvSpPr>
            <a:spLocks noGrp="1"/>
          </p:cNvSpPr>
          <p:nvPr>
            <p:ph type="title"/>
          </p:nvPr>
        </p:nvSpPr>
        <p:spPr>
          <a:xfrm>
            <a:off x="1024128" y="585216"/>
            <a:ext cx="9720072" cy="1499616"/>
          </a:xfrm>
        </p:spPr>
        <p:txBody>
          <a:bodyPr anchor="ctr">
            <a:normAutofit/>
          </a:bodyPr>
          <a:lstStyle/>
          <a:p>
            <a:r>
              <a:rPr lang="zh-CN" altLang="en-US" dirty="0"/>
              <a:t>直方图</a:t>
            </a:r>
          </a:p>
        </p:txBody>
      </p:sp>
      <p:sp>
        <p:nvSpPr>
          <p:cNvPr id="3" name="内容占位符 2">
            <a:extLst>
              <a:ext uri="{FF2B5EF4-FFF2-40B4-BE49-F238E27FC236}">
                <a16:creationId xmlns:a16="http://schemas.microsoft.com/office/drawing/2014/main" id="{62380686-9B35-4FC9-BBA6-B7E0AFC7E990}"/>
              </a:ext>
            </a:extLst>
          </p:cNvPr>
          <p:cNvSpPr>
            <a:spLocks noGrp="1"/>
          </p:cNvSpPr>
          <p:nvPr>
            <p:ph sz="half" idx="1"/>
          </p:nvPr>
        </p:nvSpPr>
        <p:spPr>
          <a:xfrm>
            <a:off x="1024127" y="2286000"/>
            <a:ext cx="4754880" cy="4023360"/>
          </a:xfrm>
        </p:spPr>
        <p:txBody>
          <a:bodyPr>
            <a:normAutofit/>
          </a:bodyPr>
          <a:lstStyle/>
          <a:p>
            <a:pPr marL="361950" indent="-361950">
              <a:defRPr/>
            </a:pPr>
            <a:r>
              <a:rPr lang="zh-CN" altLang="zh-CN" sz="2000" b="0" dirty="0"/>
              <a:t>直方图（</a:t>
            </a:r>
            <a:r>
              <a:rPr lang="en-US" altLang="zh-CN" sz="2000" b="0" dirty="0"/>
              <a:t>Histogram</a:t>
            </a:r>
            <a:r>
              <a:rPr lang="zh-CN" altLang="zh-CN" sz="2000" b="0" dirty="0"/>
              <a:t>）又称质量分布图，是统计报告图的一种，由一系列高度不等的纵向条纹或线段表示数据分布的情况，一般用横轴表示数据所属类别，纵轴表示数量或者占比。</a:t>
            </a:r>
            <a:endParaRPr lang="en-US" altLang="zh-CN" sz="2000" b="0" dirty="0"/>
          </a:p>
          <a:p>
            <a:pPr marL="361950" indent="-361950">
              <a:defRPr/>
            </a:pPr>
            <a:endParaRPr lang="en-US" altLang="zh-CN" sz="2000" b="0" dirty="0"/>
          </a:p>
          <a:p>
            <a:pPr marL="361950" indent="-361950">
              <a:defRPr/>
            </a:pPr>
            <a:r>
              <a:rPr lang="zh-CN" altLang="zh-CN" sz="2000" b="0" dirty="0"/>
              <a:t>用直方图可以比较直观地看出产品质量特性的分布状态，便于判断其总体质量分布情况。直方图可以发现分布表无法发现的数据模式、样本的频率分布和总体的分布。</a:t>
            </a:r>
            <a:endParaRPr lang="zh-CN" altLang="en-US" sz="2000" b="0" dirty="0"/>
          </a:p>
        </p:txBody>
      </p:sp>
      <p:pic>
        <p:nvPicPr>
          <p:cNvPr id="5" name="图片 4">
            <a:extLst>
              <a:ext uri="{FF2B5EF4-FFF2-40B4-BE49-F238E27FC236}">
                <a16:creationId xmlns:a16="http://schemas.microsoft.com/office/drawing/2014/main" id="{379530D5-5885-4E48-BAFA-10D599346252}"/>
              </a:ext>
            </a:extLst>
          </p:cNvPr>
          <p:cNvPicPr>
            <a:picLocks noChangeAspect="1"/>
          </p:cNvPicPr>
          <p:nvPr/>
        </p:nvPicPr>
        <p:blipFill>
          <a:blip r:embed="rId3"/>
          <a:stretch>
            <a:fillRect/>
          </a:stretch>
        </p:blipFill>
        <p:spPr>
          <a:xfrm>
            <a:off x="6412995" y="1791252"/>
            <a:ext cx="4747327" cy="4023360"/>
          </a:xfrm>
          <a:prstGeom prst="rect">
            <a:avLst/>
          </a:prstGeom>
          <a:noFill/>
        </p:spPr>
      </p:pic>
    </p:spTree>
    <p:extLst>
      <p:ext uri="{BB962C8B-B14F-4D97-AF65-F5344CB8AC3E}">
        <p14:creationId xmlns:p14="http://schemas.microsoft.com/office/powerpoint/2010/main" val="2181820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E8E42E-F355-4BF7-8F46-84CE114FEE2F}"/>
              </a:ext>
            </a:extLst>
          </p:cNvPr>
          <p:cNvSpPr>
            <a:spLocks noGrp="1"/>
          </p:cNvSpPr>
          <p:nvPr>
            <p:ph type="title"/>
          </p:nvPr>
        </p:nvSpPr>
        <p:spPr/>
        <p:txBody>
          <a:bodyPr/>
          <a:lstStyle/>
          <a:p>
            <a:r>
              <a:rPr lang="zh-CN" altLang="en-US" dirty="0"/>
              <a:t>直方图</a:t>
            </a:r>
          </a:p>
        </p:txBody>
      </p:sp>
      <p:sp>
        <p:nvSpPr>
          <p:cNvPr id="7" name="内容占位符 2">
            <a:extLst>
              <a:ext uri="{FF2B5EF4-FFF2-40B4-BE49-F238E27FC236}">
                <a16:creationId xmlns:a16="http://schemas.microsoft.com/office/drawing/2014/main" id="{7424F3A6-E237-46E6-B3DB-A71327D29397}"/>
              </a:ext>
            </a:extLst>
          </p:cNvPr>
          <p:cNvSpPr txBox="1">
            <a:spLocks/>
          </p:cNvSpPr>
          <p:nvPr/>
        </p:nvSpPr>
        <p:spPr>
          <a:xfrm>
            <a:off x="684843" y="2320326"/>
            <a:ext cx="10597173" cy="50014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defRPr/>
            </a:pPr>
            <a:r>
              <a:rPr lang="en-US" altLang="zh-CN" sz="2500" i="1" dirty="0">
                <a:latin typeface="Times New Roman" pitchFamily="18" charset="0"/>
              </a:rPr>
              <a:t>hist(x, bins=None', align='mid', </a:t>
            </a:r>
            <a:r>
              <a:rPr lang="en-US" altLang="zh-CN" sz="2500" i="1" dirty="0" err="1">
                <a:latin typeface="Times New Roman" pitchFamily="18" charset="0"/>
              </a:rPr>
              <a:t>rwidth</a:t>
            </a:r>
            <a:r>
              <a:rPr lang="en-US" altLang="zh-CN" sz="2500" i="1" dirty="0">
                <a:latin typeface="Times New Roman" pitchFamily="18" charset="0"/>
              </a:rPr>
              <a:t>=None, color=None, …**</a:t>
            </a:r>
            <a:r>
              <a:rPr lang="en-US" altLang="zh-CN" sz="2500" i="1" dirty="0" err="1">
                <a:latin typeface="Times New Roman" pitchFamily="18" charset="0"/>
              </a:rPr>
              <a:t>kwargs</a:t>
            </a:r>
            <a:r>
              <a:rPr lang="en-US" altLang="zh-CN" sz="2500" i="1" dirty="0">
                <a:latin typeface="Times New Roman" pitchFamily="18" charset="0"/>
              </a:rPr>
              <a:t>)</a:t>
            </a:r>
          </a:p>
        </p:txBody>
      </p:sp>
      <p:graphicFrame>
        <p:nvGraphicFramePr>
          <p:cNvPr id="8" name="表格 7">
            <a:extLst>
              <a:ext uri="{FF2B5EF4-FFF2-40B4-BE49-F238E27FC236}">
                <a16:creationId xmlns:a16="http://schemas.microsoft.com/office/drawing/2014/main" id="{D9A9A89A-12E8-48E1-9F57-84AD59342E5C}"/>
              </a:ext>
            </a:extLst>
          </p:cNvPr>
          <p:cNvGraphicFramePr>
            <a:graphicFrameLocks noGrp="1"/>
          </p:cNvGraphicFramePr>
          <p:nvPr>
            <p:extLst>
              <p:ext uri="{D42A27DB-BD31-4B8C-83A1-F6EECF244321}">
                <p14:modId xmlns:p14="http://schemas.microsoft.com/office/powerpoint/2010/main" val="1088786027"/>
              </p:ext>
            </p:extLst>
          </p:nvPr>
        </p:nvGraphicFramePr>
        <p:xfrm>
          <a:off x="1484290" y="2902849"/>
          <a:ext cx="9223420" cy="3521256"/>
        </p:xfrm>
        <a:graphic>
          <a:graphicData uri="http://schemas.openxmlformats.org/drawingml/2006/table">
            <a:tbl>
              <a:tblPr firstRow="1" firstCol="1" bandRow="1">
                <a:tableStyleId>{5C22544A-7EE6-4342-B048-85BDC9FD1C3A}</a:tableStyleId>
              </a:tblPr>
              <a:tblGrid>
                <a:gridCol w="1641378">
                  <a:extLst>
                    <a:ext uri="{9D8B030D-6E8A-4147-A177-3AD203B41FA5}">
                      <a16:colId xmlns:a16="http://schemas.microsoft.com/office/drawing/2014/main" val="20000"/>
                    </a:ext>
                  </a:extLst>
                </a:gridCol>
                <a:gridCol w="7582042">
                  <a:extLst>
                    <a:ext uri="{9D8B030D-6E8A-4147-A177-3AD203B41FA5}">
                      <a16:colId xmlns:a16="http://schemas.microsoft.com/office/drawing/2014/main" val="20001"/>
                    </a:ext>
                  </a:extLst>
                </a:gridCol>
              </a:tblGrid>
              <a:tr h="460472">
                <a:tc>
                  <a:txBody>
                    <a:bodyPr/>
                    <a:lstStyle/>
                    <a:p>
                      <a:pPr algn="ctr">
                        <a:spcAft>
                          <a:spcPts val="0"/>
                        </a:spcAft>
                      </a:pPr>
                      <a:r>
                        <a:rPr lang="zh-CN" sz="2000" kern="100" dirty="0">
                          <a:effectLst/>
                          <a:latin typeface="+mj-ea"/>
                          <a:ea typeface="+mj-ea"/>
                          <a:cs typeface="Times New Roman" pitchFamily="18" charset="0"/>
                        </a:rPr>
                        <a:t>参数名称</a:t>
                      </a:r>
                    </a:p>
                  </a:txBody>
                  <a:tcPr marL="39029" marR="39029" marT="0" marB="0" anchor="ctr"/>
                </a:tc>
                <a:tc>
                  <a:txBody>
                    <a:bodyPr/>
                    <a:lstStyle/>
                    <a:p>
                      <a:pPr algn="ctr">
                        <a:spcAft>
                          <a:spcPts val="0"/>
                        </a:spcAft>
                      </a:pPr>
                      <a:r>
                        <a:rPr lang="zh-CN" sz="2000" kern="100" dirty="0">
                          <a:effectLst/>
                          <a:latin typeface="+mj-ea"/>
                          <a:ea typeface="+mj-ea"/>
                          <a:cs typeface="Times New Roman" pitchFamily="18" charset="0"/>
                        </a:rPr>
                        <a:t>说明</a:t>
                      </a:r>
                    </a:p>
                  </a:txBody>
                  <a:tcPr marL="39029" marR="39029" marT="0" marB="0" anchor="ctr"/>
                </a:tc>
                <a:extLst>
                  <a:ext uri="{0D108BD9-81ED-4DB2-BD59-A6C34878D82A}">
                    <a16:rowId xmlns:a16="http://schemas.microsoft.com/office/drawing/2014/main" val="10000"/>
                  </a:ext>
                </a:extLst>
              </a:tr>
              <a:tr h="460472">
                <a:tc>
                  <a:txBody>
                    <a:bodyPr/>
                    <a:lstStyle/>
                    <a:p>
                      <a:pPr marL="0" algn="ctr" defTabSz="914400" rtl="0" eaLnBrk="1" latinLnBrk="0" hangingPunct="1">
                        <a:spcAft>
                          <a:spcPts val="0"/>
                        </a:spcAft>
                      </a:pPr>
                      <a:r>
                        <a:rPr lang="en-US" altLang="zh-CN" sz="2000" b="1" kern="1200" dirty="0">
                          <a:solidFill>
                            <a:schemeClr val="lt1"/>
                          </a:solidFill>
                          <a:latin typeface="+mn-lt"/>
                          <a:ea typeface="+mn-ea"/>
                          <a:cs typeface="+mn-cs"/>
                        </a:rPr>
                        <a:t>x</a:t>
                      </a:r>
                      <a:endParaRPr lang="zh-CN" altLang="en-US" sz="2000" b="1" kern="1200" dirty="0">
                        <a:solidFill>
                          <a:schemeClr val="lt1"/>
                        </a:solidFill>
                        <a:latin typeface="+mn-lt"/>
                        <a:ea typeface="+mn-ea"/>
                        <a:cs typeface="+mn-cs"/>
                      </a:endParaRPr>
                    </a:p>
                  </a:txBody>
                  <a:tcPr marL="39029" marR="39029" marT="0" marB="0" anchor="ctr"/>
                </a:tc>
                <a:tc>
                  <a:txBody>
                    <a:bodyPr/>
                    <a:lstStyle/>
                    <a:p>
                      <a:pPr algn="just">
                        <a:spcAft>
                          <a:spcPts val="0"/>
                        </a:spcAft>
                      </a:pPr>
                      <a:r>
                        <a:rPr lang="zh-CN" altLang="en-US" sz="2000" kern="100" dirty="0">
                          <a:effectLst/>
                          <a:latin typeface="+mj-ea"/>
                          <a:ea typeface="+mj-ea"/>
                          <a:cs typeface="Times New Roman" pitchFamily="18" charset="0"/>
                        </a:rPr>
                        <a:t>数值集合，包括了元组、列表、数组等，提供概率样本数。</a:t>
                      </a:r>
                      <a:endParaRPr lang="zh-CN" sz="2000" kern="100" dirty="0">
                        <a:effectLst/>
                        <a:latin typeface="+mj-ea"/>
                        <a:ea typeface="+mj-ea"/>
                        <a:cs typeface="Times New Roman" pitchFamily="18" charset="0"/>
                      </a:endParaRPr>
                    </a:p>
                  </a:txBody>
                  <a:tcPr marL="39029" marR="39029" marT="0" marB="0" anchor="ctr"/>
                </a:tc>
                <a:extLst>
                  <a:ext uri="{0D108BD9-81ED-4DB2-BD59-A6C34878D82A}">
                    <a16:rowId xmlns:a16="http://schemas.microsoft.com/office/drawing/2014/main" val="10001"/>
                  </a:ext>
                </a:extLst>
              </a:tr>
              <a:tr h="650078">
                <a:tc>
                  <a:txBody>
                    <a:bodyPr/>
                    <a:lstStyle/>
                    <a:p>
                      <a:pPr algn="ctr">
                        <a:spcAft>
                          <a:spcPts val="0"/>
                        </a:spcAft>
                      </a:pPr>
                      <a:r>
                        <a:rPr lang="en-US" altLang="zh-CN" sz="2000" i="1" dirty="0">
                          <a:latin typeface="Times New Roman" pitchFamily="18" charset="0"/>
                        </a:rPr>
                        <a:t>bins</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altLang="en-US" sz="2000" kern="100" dirty="0">
                          <a:effectLst/>
                          <a:latin typeface="+mj-ea"/>
                          <a:ea typeface="+mj-ea"/>
                          <a:cs typeface="Times New Roman" pitchFamily="18" charset="0"/>
                        </a:rPr>
                        <a:t>条形数量，就是把所有样本数分成</a:t>
                      </a:r>
                      <a:r>
                        <a:rPr lang="en-US" altLang="zh-CN" sz="2000" kern="100" dirty="0">
                          <a:effectLst/>
                          <a:latin typeface="+mj-ea"/>
                          <a:ea typeface="+mj-ea"/>
                          <a:cs typeface="Times New Roman" pitchFamily="18" charset="0"/>
                        </a:rPr>
                        <a:t>bins</a:t>
                      </a:r>
                      <a:r>
                        <a:rPr lang="zh-CN" altLang="en-US" sz="2000" kern="100" dirty="0">
                          <a:effectLst/>
                          <a:latin typeface="+mj-ea"/>
                          <a:ea typeface="+mj-ea"/>
                          <a:cs typeface="Times New Roman" pitchFamily="18" charset="0"/>
                        </a:rPr>
                        <a:t>指定的条形数量范围进行分类数量统计</a:t>
                      </a:r>
                      <a:endParaRPr lang="zh-CN" sz="2000" kern="100" dirty="0">
                        <a:effectLst/>
                        <a:latin typeface="+mj-ea"/>
                        <a:ea typeface="+mj-ea"/>
                        <a:cs typeface="Times New Roman" pitchFamily="18" charset="0"/>
                      </a:endParaRPr>
                    </a:p>
                  </a:txBody>
                  <a:tcPr marL="39029" marR="39029" marT="0" marB="0" anchor="ctr"/>
                </a:tc>
                <a:extLst>
                  <a:ext uri="{0D108BD9-81ED-4DB2-BD59-A6C34878D82A}">
                    <a16:rowId xmlns:a16="http://schemas.microsoft.com/office/drawing/2014/main" val="10002"/>
                  </a:ext>
                </a:extLst>
              </a:tr>
              <a:tr h="650078">
                <a:tc>
                  <a:txBody>
                    <a:bodyPr/>
                    <a:lstStyle/>
                    <a:p>
                      <a:pPr algn="ctr">
                        <a:spcAft>
                          <a:spcPts val="0"/>
                        </a:spcAft>
                      </a:pPr>
                      <a:r>
                        <a:rPr lang="en-US" altLang="zh-CN" sz="2000" dirty="0"/>
                        <a:t>align</a:t>
                      </a:r>
                      <a:endParaRPr lang="zh-CN" sz="2000" b="0" kern="100" dirty="0">
                        <a:effectLst/>
                        <a:latin typeface="+mj-ea"/>
                        <a:ea typeface="+mj-ea"/>
                        <a:cs typeface="Times New Roman" pitchFamily="18" charset="0"/>
                      </a:endParaRPr>
                    </a:p>
                  </a:txBody>
                  <a:tcPr marL="39029" marR="39029" marT="0" marB="0" anchor="ctr"/>
                </a:tc>
                <a:tc>
                  <a:txBody>
                    <a:bodyPr/>
                    <a:lstStyle/>
                    <a:p>
                      <a:pPr algn="just">
                        <a:spcAft>
                          <a:spcPts val="0"/>
                        </a:spcAft>
                      </a:pPr>
                      <a:r>
                        <a:rPr lang="zh-CN" altLang="en-US" sz="2000" kern="100" dirty="0">
                          <a:effectLst/>
                          <a:latin typeface="+mj-ea"/>
                          <a:ea typeface="+mj-ea"/>
                          <a:cs typeface="Times New Roman" pitchFamily="18" charset="0"/>
                        </a:rPr>
                        <a:t>指定条形基座在</a:t>
                      </a:r>
                      <a:r>
                        <a:rPr lang="en-US" altLang="zh-CN" sz="2000" kern="100" dirty="0">
                          <a:effectLst/>
                          <a:latin typeface="+mj-ea"/>
                          <a:ea typeface="+mj-ea"/>
                          <a:cs typeface="Times New Roman" pitchFamily="18" charset="0"/>
                        </a:rPr>
                        <a:t>x</a:t>
                      </a:r>
                      <a:r>
                        <a:rPr lang="zh-CN" altLang="en-US" sz="2000" kern="100" dirty="0">
                          <a:effectLst/>
                          <a:latin typeface="+mj-ea"/>
                          <a:ea typeface="+mj-ea"/>
                          <a:cs typeface="Times New Roman" pitchFamily="18" charset="0"/>
                        </a:rPr>
                        <a:t>轴上相对基线的位置，可选值包括了</a:t>
                      </a:r>
                      <a:r>
                        <a:rPr lang="en-US" altLang="zh-CN" sz="2000" kern="100" dirty="0">
                          <a:effectLst/>
                          <a:latin typeface="+mj-ea"/>
                          <a:ea typeface="+mj-ea"/>
                          <a:cs typeface="Times New Roman" pitchFamily="18" charset="0"/>
                        </a:rPr>
                        <a:t>'left'</a:t>
                      </a:r>
                      <a:r>
                        <a:rPr lang="zh-CN" altLang="en-US" sz="2000" kern="100" dirty="0">
                          <a:effectLst/>
                          <a:latin typeface="+mj-ea"/>
                          <a:ea typeface="+mj-ea"/>
                          <a:cs typeface="Times New Roman" pitchFamily="18" charset="0"/>
                        </a:rPr>
                        <a:t>，</a:t>
                      </a:r>
                      <a:r>
                        <a:rPr lang="en-US" altLang="zh-CN" sz="2000" kern="100" dirty="0">
                          <a:effectLst/>
                          <a:latin typeface="+mj-ea"/>
                          <a:ea typeface="+mj-ea"/>
                          <a:cs typeface="Times New Roman" pitchFamily="18" charset="0"/>
                        </a:rPr>
                        <a:t>'mid'</a:t>
                      </a:r>
                      <a:r>
                        <a:rPr lang="zh-CN" altLang="en-US" sz="2000" kern="100" dirty="0">
                          <a:effectLst/>
                          <a:latin typeface="+mj-ea"/>
                          <a:ea typeface="+mj-ea"/>
                          <a:cs typeface="Times New Roman" pitchFamily="18" charset="0"/>
                        </a:rPr>
                        <a:t>， </a:t>
                      </a:r>
                      <a:r>
                        <a:rPr lang="en-US" altLang="zh-CN" sz="2000" kern="100" dirty="0">
                          <a:effectLst/>
                          <a:latin typeface="+mj-ea"/>
                          <a:ea typeface="+mj-ea"/>
                          <a:cs typeface="Times New Roman" pitchFamily="18" charset="0"/>
                        </a:rPr>
                        <a:t>'right'</a:t>
                      </a:r>
                      <a:r>
                        <a:rPr lang="zh-CN" altLang="en-US" sz="2000" kern="100" dirty="0">
                          <a:effectLst/>
                          <a:latin typeface="+mj-ea"/>
                          <a:ea typeface="+mj-ea"/>
                          <a:cs typeface="Times New Roman" pitchFamily="18" charset="0"/>
                        </a:rPr>
                        <a:t>，默认值为</a:t>
                      </a:r>
                      <a:r>
                        <a:rPr lang="en-US" altLang="zh-CN" sz="2000" kern="100" dirty="0">
                          <a:effectLst/>
                          <a:latin typeface="+mj-ea"/>
                          <a:ea typeface="+mj-ea"/>
                          <a:cs typeface="Times New Roman" pitchFamily="18" charset="0"/>
                        </a:rPr>
                        <a:t>'mid'</a:t>
                      </a:r>
                      <a:endParaRPr lang="zh-CN" sz="2000" kern="100" dirty="0">
                        <a:effectLst/>
                        <a:latin typeface="+mj-ea"/>
                        <a:ea typeface="+mj-ea"/>
                        <a:cs typeface="Times New Roman" pitchFamily="18" charset="0"/>
                      </a:endParaRPr>
                    </a:p>
                  </a:txBody>
                  <a:tcPr marL="39029" marR="39029" marT="0" marB="0" anchor="ctr"/>
                </a:tc>
                <a:extLst>
                  <a:ext uri="{0D108BD9-81ED-4DB2-BD59-A6C34878D82A}">
                    <a16:rowId xmlns:a16="http://schemas.microsoft.com/office/drawing/2014/main" val="10003"/>
                  </a:ext>
                </a:extLst>
              </a:tr>
              <a:tr h="650078">
                <a:tc>
                  <a:txBody>
                    <a:bodyPr/>
                    <a:lstStyle/>
                    <a:p>
                      <a:pPr algn="ctr">
                        <a:spcAft>
                          <a:spcPts val="0"/>
                        </a:spcAft>
                      </a:pPr>
                      <a:r>
                        <a:rPr lang="en-US" sz="2000" b="1" kern="1200" dirty="0">
                          <a:solidFill>
                            <a:schemeClr val="lt1"/>
                          </a:solidFill>
                          <a:latin typeface="+mn-lt"/>
                          <a:ea typeface="+mn-ea"/>
                          <a:cs typeface="+mn-cs"/>
                        </a:rPr>
                        <a:t>color</a:t>
                      </a:r>
                      <a:endParaRPr lang="zh-CN" altLang="en-US" sz="2000" b="1" kern="1200" dirty="0">
                        <a:solidFill>
                          <a:schemeClr val="lt1"/>
                        </a:solidFill>
                        <a:latin typeface="+mn-lt"/>
                        <a:ea typeface="+mn-ea"/>
                        <a:cs typeface="+mn-cs"/>
                      </a:endParaRPr>
                    </a:p>
                  </a:txBody>
                  <a:tcPr marL="39029" marR="39029" marT="0" marB="0" anchor="ctr"/>
                </a:tc>
                <a:tc>
                  <a:txBody>
                    <a:bodyPr/>
                    <a:lstStyle/>
                    <a:p>
                      <a:pPr algn="just">
                        <a:spcAft>
                          <a:spcPts val="0"/>
                        </a:spcAft>
                      </a:pPr>
                      <a:r>
                        <a:rPr lang="zh-CN" sz="2000" kern="100" dirty="0">
                          <a:effectLst/>
                          <a:latin typeface="+mj-ea"/>
                          <a:ea typeface="+mj-ea"/>
                          <a:cs typeface="Times New Roman" pitchFamily="18" charset="0"/>
                        </a:rPr>
                        <a:t>表示直方图颜色。默认为</a:t>
                      </a:r>
                      <a:r>
                        <a:rPr lang="en-US" sz="2000" kern="100" dirty="0">
                          <a:effectLst/>
                          <a:latin typeface="+mj-ea"/>
                          <a:ea typeface="+mj-ea"/>
                          <a:cs typeface="Times New Roman" pitchFamily="18" charset="0"/>
                        </a:rPr>
                        <a:t>None</a:t>
                      </a:r>
                      <a:r>
                        <a:rPr lang="zh-CN" sz="2000" kern="100" dirty="0">
                          <a:effectLst/>
                          <a:latin typeface="+mj-ea"/>
                          <a:ea typeface="+mj-ea"/>
                          <a:cs typeface="Times New Roman" pitchFamily="18" charset="0"/>
                        </a:rPr>
                        <a:t>。</a:t>
                      </a:r>
                    </a:p>
                  </a:txBody>
                  <a:tcPr marL="39029" marR="39029" marT="0" marB="0" anchor="ctr"/>
                </a:tc>
                <a:extLst>
                  <a:ext uri="{0D108BD9-81ED-4DB2-BD59-A6C34878D82A}">
                    <a16:rowId xmlns:a16="http://schemas.microsoft.com/office/drawing/2014/main" val="10004"/>
                  </a:ext>
                </a:extLst>
              </a:tr>
              <a:tr h="650078">
                <a:tc>
                  <a:txBody>
                    <a:bodyPr/>
                    <a:lstStyle/>
                    <a:p>
                      <a:pPr algn="ctr">
                        <a:spcAft>
                          <a:spcPts val="0"/>
                        </a:spcAft>
                      </a:pPr>
                      <a:r>
                        <a:rPr lang="en-US" altLang="zh-CN" sz="2000" dirty="0" err="1"/>
                        <a:t>rwidth</a:t>
                      </a:r>
                      <a:endParaRPr lang="zh-CN" sz="2000" b="1" kern="100" dirty="0">
                        <a:effectLst/>
                        <a:latin typeface="+mj-ea"/>
                        <a:ea typeface="+mj-ea"/>
                        <a:cs typeface="Times New Roman" pitchFamily="18" charset="0"/>
                      </a:endParaRPr>
                    </a:p>
                  </a:txBody>
                  <a:tcPr marL="39029" marR="39029"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2000" dirty="0"/>
                        <a:t>指定条形图的宽度，默认值为</a:t>
                      </a:r>
                      <a:r>
                        <a:rPr lang="en-US" altLang="zh-CN" sz="2000" dirty="0"/>
                        <a:t>None</a:t>
                      </a:r>
                      <a:r>
                        <a:rPr lang="zh-CN" altLang="zh-CN" sz="2000" dirty="0"/>
                        <a:t>，则自动计算宽度。</a:t>
                      </a:r>
                    </a:p>
                    <a:p>
                      <a:pPr algn="just">
                        <a:spcAft>
                          <a:spcPts val="0"/>
                        </a:spcAft>
                      </a:pPr>
                      <a:endParaRPr lang="zh-CN" sz="2000" kern="100" dirty="0">
                        <a:effectLst/>
                        <a:latin typeface="+mj-ea"/>
                        <a:ea typeface="+mj-ea"/>
                        <a:cs typeface="Times New Roman" pitchFamily="18" charset="0"/>
                      </a:endParaRPr>
                    </a:p>
                  </a:txBody>
                  <a:tcPr marL="39029" marR="39029" marT="0" marB="0" anchor="ctr"/>
                </a:tc>
                <a:extLst>
                  <a:ext uri="{0D108BD9-81ED-4DB2-BD59-A6C34878D82A}">
                    <a16:rowId xmlns:a16="http://schemas.microsoft.com/office/drawing/2014/main" val="1936494281"/>
                  </a:ext>
                </a:extLst>
              </a:tr>
            </a:tbl>
          </a:graphicData>
        </a:graphic>
      </p:graphicFrame>
    </p:spTree>
    <p:extLst>
      <p:ext uri="{BB962C8B-B14F-4D97-AF65-F5344CB8AC3E}">
        <p14:creationId xmlns:p14="http://schemas.microsoft.com/office/powerpoint/2010/main" val="2119237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60495-3901-4E28-8ED1-67828E8094FE}"/>
              </a:ext>
            </a:extLst>
          </p:cNvPr>
          <p:cNvSpPr>
            <a:spLocks noGrp="1"/>
          </p:cNvSpPr>
          <p:nvPr>
            <p:ph type="title"/>
          </p:nvPr>
        </p:nvSpPr>
        <p:spPr/>
        <p:txBody>
          <a:bodyPr/>
          <a:lstStyle/>
          <a:p>
            <a:r>
              <a:rPr lang="zh-CN" altLang="en-US" b="1" dirty="0"/>
              <a:t>饼图</a:t>
            </a:r>
            <a:endParaRPr lang="zh-CN" altLang="en-US" dirty="0"/>
          </a:p>
        </p:txBody>
      </p:sp>
      <p:sp>
        <p:nvSpPr>
          <p:cNvPr id="3" name="内容占位符 2">
            <a:extLst>
              <a:ext uri="{FF2B5EF4-FFF2-40B4-BE49-F238E27FC236}">
                <a16:creationId xmlns:a16="http://schemas.microsoft.com/office/drawing/2014/main" id="{D052E653-2564-404E-8ED6-004107F7169A}"/>
              </a:ext>
            </a:extLst>
          </p:cNvPr>
          <p:cNvSpPr>
            <a:spLocks noGrp="1"/>
          </p:cNvSpPr>
          <p:nvPr>
            <p:ph idx="1"/>
          </p:nvPr>
        </p:nvSpPr>
        <p:spPr>
          <a:xfrm>
            <a:off x="1024129" y="2286000"/>
            <a:ext cx="4213280" cy="4023360"/>
          </a:xfrm>
        </p:spPr>
        <p:txBody>
          <a:bodyPr/>
          <a:lstStyle/>
          <a:p>
            <a:r>
              <a:rPr lang="zh-CN" altLang="en-US" dirty="0"/>
              <a:t>饼图（</a:t>
            </a:r>
            <a:r>
              <a:rPr lang="en-US" altLang="zh-CN" dirty="0"/>
              <a:t>Pie Graph</a:t>
            </a:r>
            <a:r>
              <a:rPr lang="zh-CN" altLang="en-US" dirty="0"/>
              <a:t>）是将各项的大小与各项总和的比例显示在一张“饼”中，以“饼”的大小来确定每一项的占比。</a:t>
            </a:r>
          </a:p>
          <a:p>
            <a:endParaRPr lang="zh-CN" altLang="en-US" dirty="0"/>
          </a:p>
          <a:p>
            <a:r>
              <a:rPr lang="zh-CN" altLang="en-US" dirty="0"/>
              <a:t>饼图可以比较清楚地反映出部分与部分、部分与整体之间的比例关系，易于显示每组数据相对于总数的大小，而且显现方式直观</a:t>
            </a:r>
          </a:p>
        </p:txBody>
      </p:sp>
      <p:pic>
        <p:nvPicPr>
          <p:cNvPr id="5" name="图片 4">
            <a:extLst>
              <a:ext uri="{FF2B5EF4-FFF2-40B4-BE49-F238E27FC236}">
                <a16:creationId xmlns:a16="http://schemas.microsoft.com/office/drawing/2014/main" id="{15503D4B-3BFD-412B-86B9-AC4F3BB85667}"/>
              </a:ext>
            </a:extLst>
          </p:cNvPr>
          <p:cNvPicPr>
            <a:picLocks noChangeAspect="1"/>
          </p:cNvPicPr>
          <p:nvPr/>
        </p:nvPicPr>
        <p:blipFill>
          <a:blip r:embed="rId3"/>
          <a:stretch>
            <a:fillRect/>
          </a:stretch>
        </p:blipFill>
        <p:spPr>
          <a:xfrm>
            <a:off x="6156661" y="1929245"/>
            <a:ext cx="4914028" cy="4023360"/>
          </a:xfrm>
          <a:prstGeom prst="rect">
            <a:avLst/>
          </a:prstGeom>
        </p:spPr>
      </p:pic>
    </p:spTree>
    <p:extLst>
      <p:ext uri="{BB962C8B-B14F-4D97-AF65-F5344CB8AC3E}">
        <p14:creationId xmlns:p14="http://schemas.microsoft.com/office/powerpoint/2010/main" val="2208285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C1A6C-0636-49B9-A7BC-23BF9434F936}"/>
              </a:ext>
            </a:extLst>
          </p:cNvPr>
          <p:cNvSpPr>
            <a:spLocks noGrp="1"/>
          </p:cNvSpPr>
          <p:nvPr>
            <p:ph type="title"/>
          </p:nvPr>
        </p:nvSpPr>
        <p:spPr/>
        <p:txBody>
          <a:bodyPr/>
          <a:lstStyle/>
          <a:p>
            <a:r>
              <a:rPr lang="zh-CN" altLang="en-US" b="1" dirty="0"/>
              <a:t>饼图</a:t>
            </a:r>
            <a:endParaRPr lang="zh-CN" altLang="en-US" dirty="0"/>
          </a:p>
        </p:txBody>
      </p:sp>
      <p:sp>
        <p:nvSpPr>
          <p:cNvPr id="4" name="内容占位符 1">
            <a:extLst>
              <a:ext uri="{FF2B5EF4-FFF2-40B4-BE49-F238E27FC236}">
                <a16:creationId xmlns:a16="http://schemas.microsoft.com/office/drawing/2014/main" id="{87C0B4E4-A1AF-4EAB-9A28-ECF4E33A1B0E}"/>
              </a:ext>
            </a:extLst>
          </p:cNvPr>
          <p:cNvSpPr txBox="1">
            <a:spLocks/>
          </p:cNvSpPr>
          <p:nvPr/>
        </p:nvSpPr>
        <p:spPr>
          <a:xfrm>
            <a:off x="836209" y="1846374"/>
            <a:ext cx="11003767" cy="73798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defRPr/>
            </a:pPr>
            <a:r>
              <a:rPr lang="en-US" altLang="zh-CN" i="1">
                <a:latin typeface="Times New Roman" pitchFamily="18" charset="0"/>
              </a:rPr>
              <a:t>matplotlib.pyplot.pie(x, explode=None, labels=None, colors=None, autopct=None, pctdistance=0.6, shadow=False, labeldistance=1.1, startangle=None, radius=None, … )</a:t>
            </a:r>
          </a:p>
          <a:p>
            <a:pPr marL="0" indent="0">
              <a:buFont typeface="Tw Cen MT" panose="020B0602020104020603" pitchFamily="34" charset="0"/>
              <a:buNone/>
              <a:defRPr/>
            </a:pPr>
            <a:endParaRPr lang="zh-CN" altLang="en-US" dirty="0">
              <a:latin typeface="Times New Roman" pitchFamily="18" charset="0"/>
            </a:endParaRPr>
          </a:p>
        </p:txBody>
      </p:sp>
      <p:graphicFrame>
        <p:nvGraphicFramePr>
          <p:cNvPr id="5" name="表格 4">
            <a:extLst>
              <a:ext uri="{FF2B5EF4-FFF2-40B4-BE49-F238E27FC236}">
                <a16:creationId xmlns:a16="http://schemas.microsoft.com/office/drawing/2014/main" id="{3D777952-21E3-4F7F-A6DF-F5196D7F4C3C}"/>
              </a:ext>
            </a:extLst>
          </p:cNvPr>
          <p:cNvGraphicFramePr>
            <a:graphicFrameLocks noGrp="1"/>
          </p:cNvGraphicFramePr>
          <p:nvPr>
            <p:extLst>
              <p:ext uri="{D42A27DB-BD31-4B8C-83A1-F6EECF244321}">
                <p14:modId xmlns:p14="http://schemas.microsoft.com/office/powerpoint/2010/main" val="2527693304"/>
              </p:ext>
            </p:extLst>
          </p:nvPr>
        </p:nvGraphicFramePr>
        <p:xfrm>
          <a:off x="836209" y="2906332"/>
          <a:ext cx="9973458" cy="3199107"/>
        </p:xfrm>
        <a:graphic>
          <a:graphicData uri="http://schemas.openxmlformats.org/drawingml/2006/table">
            <a:tbl>
              <a:tblPr firstRow="1" bandRow="1">
                <a:tableStyleId>{5C22544A-7EE6-4342-B048-85BDC9FD1C3A}</a:tableStyleId>
              </a:tblPr>
              <a:tblGrid>
                <a:gridCol w="1200244">
                  <a:extLst>
                    <a:ext uri="{9D8B030D-6E8A-4147-A177-3AD203B41FA5}">
                      <a16:colId xmlns:a16="http://schemas.microsoft.com/office/drawing/2014/main" val="20000"/>
                    </a:ext>
                  </a:extLst>
                </a:gridCol>
                <a:gridCol w="3541476">
                  <a:extLst>
                    <a:ext uri="{9D8B030D-6E8A-4147-A177-3AD203B41FA5}">
                      <a16:colId xmlns:a16="http://schemas.microsoft.com/office/drawing/2014/main" val="20001"/>
                    </a:ext>
                  </a:extLst>
                </a:gridCol>
                <a:gridCol w="1367698">
                  <a:extLst>
                    <a:ext uri="{9D8B030D-6E8A-4147-A177-3AD203B41FA5}">
                      <a16:colId xmlns:a16="http://schemas.microsoft.com/office/drawing/2014/main" val="20002"/>
                    </a:ext>
                  </a:extLst>
                </a:gridCol>
                <a:gridCol w="3864040">
                  <a:extLst>
                    <a:ext uri="{9D8B030D-6E8A-4147-A177-3AD203B41FA5}">
                      <a16:colId xmlns:a16="http://schemas.microsoft.com/office/drawing/2014/main" val="20003"/>
                    </a:ext>
                  </a:extLst>
                </a:gridCol>
              </a:tblGrid>
              <a:tr h="432027">
                <a:tc>
                  <a:txBody>
                    <a:bodyPr/>
                    <a:lstStyle/>
                    <a:p>
                      <a:pPr algn="ctr">
                        <a:spcAft>
                          <a:spcPts val="0"/>
                        </a:spcAft>
                      </a:pPr>
                      <a:r>
                        <a:rPr lang="zh-CN" sz="1800" kern="100" dirty="0">
                          <a:effectLst/>
                          <a:latin typeface="+mj-ea"/>
                          <a:ea typeface="+mj-ea"/>
                          <a:cs typeface="Times New Roman" pitchFamily="18" charset="0"/>
                        </a:rPr>
                        <a:t>参数名称</a:t>
                      </a:r>
                    </a:p>
                  </a:txBody>
                  <a:tcPr marL="21563" marR="21563" marT="0" marB="0" anchor="ctr"/>
                </a:tc>
                <a:tc>
                  <a:txBody>
                    <a:bodyPr/>
                    <a:lstStyle/>
                    <a:p>
                      <a:pPr algn="ctr">
                        <a:spcAft>
                          <a:spcPts val="0"/>
                        </a:spcAft>
                      </a:pPr>
                      <a:r>
                        <a:rPr lang="zh-CN" sz="1800" kern="100" dirty="0">
                          <a:effectLst/>
                          <a:latin typeface="+mj-ea"/>
                          <a:ea typeface="+mj-ea"/>
                          <a:cs typeface="Times New Roman" pitchFamily="18" charset="0"/>
                        </a:rPr>
                        <a:t>说明</a:t>
                      </a:r>
                    </a:p>
                  </a:txBody>
                  <a:tcPr marL="21563" marR="21563" marT="0" marB="0" anchor="ctr"/>
                </a:tc>
                <a:tc>
                  <a:txBody>
                    <a:bodyPr/>
                    <a:lstStyle/>
                    <a:p>
                      <a:pPr algn="ctr">
                        <a:spcAft>
                          <a:spcPts val="0"/>
                        </a:spcAft>
                      </a:pPr>
                      <a:r>
                        <a:rPr lang="zh-CN" sz="1800" kern="100" dirty="0">
                          <a:effectLst/>
                          <a:latin typeface="+mj-ea"/>
                          <a:ea typeface="+mj-ea"/>
                          <a:cs typeface="Times New Roman" pitchFamily="18" charset="0"/>
                        </a:rPr>
                        <a:t>参数名称</a:t>
                      </a:r>
                    </a:p>
                  </a:txBody>
                  <a:tcPr marL="21563" marR="21563" marT="0" marB="0" anchor="ctr"/>
                </a:tc>
                <a:tc>
                  <a:txBody>
                    <a:bodyPr/>
                    <a:lstStyle/>
                    <a:p>
                      <a:pPr algn="ctr">
                        <a:spcAft>
                          <a:spcPts val="0"/>
                        </a:spcAft>
                      </a:pPr>
                      <a:r>
                        <a:rPr lang="zh-CN" sz="1800" kern="100" dirty="0">
                          <a:effectLst/>
                          <a:latin typeface="+mj-ea"/>
                          <a:ea typeface="+mj-ea"/>
                          <a:cs typeface="Times New Roman" pitchFamily="18" charset="0"/>
                        </a:rPr>
                        <a:t>说明</a:t>
                      </a:r>
                    </a:p>
                  </a:txBody>
                  <a:tcPr marL="21563" marR="21563" marT="0" marB="0" anchor="ctr"/>
                </a:tc>
                <a:extLst>
                  <a:ext uri="{0D108BD9-81ED-4DB2-BD59-A6C34878D82A}">
                    <a16:rowId xmlns:a16="http://schemas.microsoft.com/office/drawing/2014/main" val="10000"/>
                  </a:ext>
                </a:extLst>
              </a:tr>
              <a:tr h="648040">
                <a:tc>
                  <a:txBody>
                    <a:bodyPr/>
                    <a:lstStyle/>
                    <a:p>
                      <a:pPr algn="ctr">
                        <a:spcAft>
                          <a:spcPts val="0"/>
                        </a:spcAft>
                      </a:pPr>
                      <a:r>
                        <a:rPr lang="en-US" sz="1800" kern="100" dirty="0">
                          <a:effectLst/>
                          <a:latin typeface="+mj-ea"/>
                          <a:ea typeface="+mj-ea"/>
                          <a:cs typeface="Times New Roman" pitchFamily="18" charset="0"/>
                        </a:rPr>
                        <a:t>x</a:t>
                      </a:r>
                      <a:endParaRPr lang="zh-CN" sz="1800" kern="100" dirty="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。表示用于绘制</a:t>
                      </a:r>
                      <a:r>
                        <a:rPr lang="zh-CN" altLang="en-US" sz="1800" kern="100" dirty="0">
                          <a:effectLst/>
                          <a:latin typeface="+mj-ea"/>
                          <a:ea typeface="+mj-ea"/>
                          <a:cs typeface="Times New Roman" pitchFamily="18" charset="0"/>
                        </a:rPr>
                        <a:t>饼</a:t>
                      </a:r>
                      <a:r>
                        <a:rPr lang="zh-CN" sz="1800" kern="100" dirty="0">
                          <a:effectLst/>
                          <a:latin typeface="+mj-ea"/>
                          <a:ea typeface="+mj-ea"/>
                          <a:cs typeface="Times New Roman" pitchFamily="18" charset="0"/>
                        </a:rPr>
                        <a:t>的数据。无默认。</a:t>
                      </a:r>
                    </a:p>
                  </a:txBody>
                  <a:tcPr marL="21563" marR="21563" marT="0" marB="0" anchor="ctr"/>
                </a:tc>
                <a:tc>
                  <a:txBody>
                    <a:bodyPr/>
                    <a:lstStyle/>
                    <a:p>
                      <a:pPr algn="ctr">
                        <a:spcAft>
                          <a:spcPts val="0"/>
                        </a:spcAft>
                      </a:pPr>
                      <a:r>
                        <a:rPr lang="en-US" sz="1800" kern="100" dirty="0" err="1">
                          <a:effectLst/>
                          <a:latin typeface="+mj-ea"/>
                          <a:ea typeface="+mj-ea"/>
                          <a:cs typeface="Times New Roman" pitchFamily="18" charset="0"/>
                        </a:rPr>
                        <a:t>autopct</a:t>
                      </a:r>
                      <a:endParaRPr lang="zh-CN" sz="1800" kern="100" dirty="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a:effectLst/>
                          <a:latin typeface="+mj-ea"/>
                          <a:ea typeface="+mj-ea"/>
                          <a:cs typeface="Times New Roman" pitchFamily="18" charset="0"/>
                        </a:rPr>
                        <a:t>接收特定</a:t>
                      </a:r>
                      <a:r>
                        <a:rPr lang="en-US" sz="1800" kern="100">
                          <a:effectLst/>
                          <a:latin typeface="+mj-ea"/>
                          <a:ea typeface="+mj-ea"/>
                          <a:cs typeface="Times New Roman" pitchFamily="18" charset="0"/>
                        </a:rPr>
                        <a:t>string</a:t>
                      </a:r>
                      <a:r>
                        <a:rPr lang="zh-CN" sz="1800" kern="100">
                          <a:effectLst/>
                          <a:latin typeface="+mj-ea"/>
                          <a:ea typeface="+mj-ea"/>
                          <a:cs typeface="Times New Roman" pitchFamily="18" charset="0"/>
                        </a:rPr>
                        <a:t>。指定数值的显示方式。默认为</a:t>
                      </a:r>
                      <a:r>
                        <a:rPr lang="en-US" sz="1800" kern="100">
                          <a:effectLst/>
                          <a:latin typeface="+mj-ea"/>
                          <a:ea typeface="+mj-ea"/>
                          <a:cs typeface="Times New Roman" pitchFamily="18" charset="0"/>
                        </a:rPr>
                        <a:t>None</a:t>
                      </a:r>
                      <a:r>
                        <a:rPr lang="zh-CN" sz="1800" kern="100">
                          <a:effectLst/>
                          <a:latin typeface="+mj-ea"/>
                          <a:ea typeface="+mj-ea"/>
                          <a:cs typeface="Times New Roman" pitchFamily="18" charset="0"/>
                        </a:rPr>
                        <a:t>。</a:t>
                      </a:r>
                    </a:p>
                  </a:txBody>
                  <a:tcPr marL="21563" marR="21563" marT="0" marB="0" anchor="ctr"/>
                </a:tc>
                <a:extLst>
                  <a:ext uri="{0D108BD9-81ED-4DB2-BD59-A6C34878D82A}">
                    <a16:rowId xmlns:a16="http://schemas.microsoft.com/office/drawing/2014/main" val="10001"/>
                  </a:ext>
                </a:extLst>
              </a:tr>
              <a:tr h="648040">
                <a:tc>
                  <a:txBody>
                    <a:bodyPr/>
                    <a:lstStyle/>
                    <a:p>
                      <a:pPr algn="ctr">
                        <a:spcAft>
                          <a:spcPts val="0"/>
                        </a:spcAft>
                      </a:pPr>
                      <a:r>
                        <a:rPr lang="en-US" sz="1800" kern="100">
                          <a:effectLst/>
                          <a:latin typeface="+mj-ea"/>
                          <a:ea typeface="+mj-ea"/>
                          <a:cs typeface="Times New Roman" pitchFamily="18" charset="0"/>
                        </a:rPr>
                        <a:t>explode</a:t>
                      </a:r>
                      <a:endParaRPr lang="zh-CN" sz="1800" kern="10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。表示指定项离饼图圆心为</a:t>
                      </a:r>
                      <a:r>
                        <a:rPr lang="en-US" sz="1800" kern="100" dirty="0">
                          <a:effectLst/>
                          <a:latin typeface="+mj-ea"/>
                          <a:ea typeface="+mj-ea"/>
                          <a:cs typeface="Times New Roman" pitchFamily="18" charset="0"/>
                        </a:rPr>
                        <a:t>n</a:t>
                      </a:r>
                      <a:r>
                        <a:rPr lang="zh-CN" sz="1800" kern="100" dirty="0">
                          <a:effectLst/>
                          <a:latin typeface="+mj-ea"/>
                          <a:ea typeface="+mj-ea"/>
                          <a:cs typeface="Times New Roman" pitchFamily="18" charset="0"/>
                        </a:rPr>
                        <a:t>个半径。默认为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21563" marR="21563" marT="0" marB="0" anchor="ctr"/>
                </a:tc>
                <a:tc>
                  <a:txBody>
                    <a:bodyPr/>
                    <a:lstStyle/>
                    <a:p>
                      <a:pPr algn="ctr">
                        <a:spcAft>
                          <a:spcPts val="0"/>
                        </a:spcAft>
                      </a:pPr>
                      <a:r>
                        <a:rPr lang="en-US" sz="1800" kern="100" dirty="0" err="1">
                          <a:effectLst/>
                          <a:latin typeface="+mj-ea"/>
                          <a:ea typeface="+mj-ea"/>
                          <a:cs typeface="Times New Roman" pitchFamily="18" charset="0"/>
                        </a:rPr>
                        <a:t>pctdistance</a:t>
                      </a:r>
                      <a:endParaRPr lang="zh-CN" sz="1800" kern="100" dirty="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float</a:t>
                      </a:r>
                      <a:r>
                        <a:rPr lang="zh-CN" sz="1800" kern="100" dirty="0">
                          <a:effectLst/>
                          <a:latin typeface="+mj-ea"/>
                          <a:ea typeface="+mj-ea"/>
                          <a:cs typeface="Times New Roman" pitchFamily="18" charset="0"/>
                        </a:rPr>
                        <a:t>。指定每一项的比例和距离饼图圆心</a:t>
                      </a:r>
                      <a:r>
                        <a:rPr lang="en-US" sz="1800" kern="100" dirty="0">
                          <a:effectLst/>
                          <a:latin typeface="+mj-ea"/>
                          <a:ea typeface="+mj-ea"/>
                          <a:cs typeface="Times New Roman" pitchFamily="18" charset="0"/>
                        </a:rPr>
                        <a:t>n</a:t>
                      </a:r>
                      <a:r>
                        <a:rPr lang="zh-CN" sz="1800" kern="100" dirty="0">
                          <a:effectLst/>
                          <a:latin typeface="+mj-ea"/>
                          <a:ea typeface="+mj-ea"/>
                          <a:cs typeface="Times New Roman" pitchFamily="18" charset="0"/>
                        </a:rPr>
                        <a:t>个半径。默认为</a:t>
                      </a:r>
                      <a:r>
                        <a:rPr lang="en-US" sz="1800" kern="100" dirty="0">
                          <a:effectLst/>
                          <a:latin typeface="+mj-ea"/>
                          <a:ea typeface="+mj-ea"/>
                          <a:cs typeface="Times New Roman" pitchFamily="18" charset="0"/>
                        </a:rPr>
                        <a:t>0.6</a:t>
                      </a:r>
                      <a:r>
                        <a:rPr lang="zh-CN" sz="1800" kern="100" dirty="0">
                          <a:effectLst/>
                          <a:latin typeface="+mj-ea"/>
                          <a:ea typeface="+mj-ea"/>
                          <a:cs typeface="Times New Roman" pitchFamily="18" charset="0"/>
                        </a:rPr>
                        <a:t>。</a:t>
                      </a:r>
                    </a:p>
                  </a:txBody>
                  <a:tcPr marL="21563" marR="21563" marT="0" marB="0" anchor="ctr"/>
                </a:tc>
                <a:extLst>
                  <a:ext uri="{0D108BD9-81ED-4DB2-BD59-A6C34878D82A}">
                    <a16:rowId xmlns:a16="http://schemas.microsoft.com/office/drawing/2014/main" val="10002"/>
                  </a:ext>
                </a:extLst>
              </a:tr>
              <a:tr h="648040">
                <a:tc>
                  <a:txBody>
                    <a:bodyPr/>
                    <a:lstStyle/>
                    <a:p>
                      <a:pPr algn="ctr">
                        <a:spcAft>
                          <a:spcPts val="0"/>
                        </a:spcAft>
                      </a:pPr>
                      <a:r>
                        <a:rPr lang="en-US" sz="1800" kern="100">
                          <a:effectLst/>
                          <a:latin typeface="+mj-ea"/>
                          <a:ea typeface="+mj-ea"/>
                          <a:cs typeface="Times New Roman" pitchFamily="18" charset="0"/>
                        </a:rPr>
                        <a:t>labels</a:t>
                      </a:r>
                      <a:endParaRPr lang="zh-CN" sz="1800" kern="10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。指定每一项的名称。默认为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21563" marR="21563" marT="0" marB="0" anchor="ctr"/>
                </a:tc>
                <a:tc>
                  <a:txBody>
                    <a:bodyPr/>
                    <a:lstStyle/>
                    <a:p>
                      <a:pPr algn="ctr">
                        <a:spcAft>
                          <a:spcPts val="0"/>
                        </a:spcAft>
                      </a:pPr>
                      <a:r>
                        <a:rPr lang="en-US" sz="1800" kern="100" dirty="0" err="1">
                          <a:effectLst/>
                          <a:latin typeface="+mj-ea"/>
                          <a:ea typeface="+mj-ea"/>
                          <a:cs typeface="Times New Roman" pitchFamily="18" charset="0"/>
                        </a:rPr>
                        <a:t>labeldistance</a:t>
                      </a:r>
                      <a:endParaRPr lang="zh-CN" sz="1800" kern="100" dirty="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float</a:t>
                      </a:r>
                      <a:r>
                        <a:rPr lang="zh-CN" sz="1800" kern="100" dirty="0">
                          <a:effectLst/>
                          <a:latin typeface="+mj-ea"/>
                          <a:ea typeface="+mj-ea"/>
                          <a:cs typeface="Times New Roman" pitchFamily="18" charset="0"/>
                        </a:rPr>
                        <a:t>。指定每一项的名称和距离饼图圆心多少个半径。默认为</a:t>
                      </a:r>
                      <a:r>
                        <a:rPr lang="en-US" sz="1800" kern="100" dirty="0">
                          <a:effectLst/>
                          <a:latin typeface="+mj-ea"/>
                          <a:ea typeface="+mj-ea"/>
                          <a:cs typeface="Times New Roman" pitchFamily="18" charset="0"/>
                        </a:rPr>
                        <a:t>1.1</a:t>
                      </a:r>
                      <a:r>
                        <a:rPr lang="zh-CN" sz="1800" kern="100" dirty="0">
                          <a:effectLst/>
                          <a:latin typeface="+mj-ea"/>
                          <a:ea typeface="+mj-ea"/>
                          <a:cs typeface="Times New Roman" pitchFamily="18" charset="0"/>
                        </a:rPr>
                        <a:t>。</a:t>
                      </a:r>
                    </a:p>
                  </a:txBody>
                  <a:tcPr marL="21563" marR="21563" marT="0" marB="0" anchor="ctr"/>
                </a:tc>
                <a:extLst>
                  <a:ext uri="{0D108BD9-81ED-4DB2-BD59-A6C34878D82A}">
                    <a16:rowId xmlns:a16="http://schemas.microsoft.com/office/drawing/2014/main" val="10003"/>
                  </a:ext>
                </a:extLst>
              </a:tr>
              <a:tr h="648040">
                <a:tc>
                  <a:txBody>
                    <a:bodyPr/>
                    <a:lstStyle/>
                    <a:p>
                      <a:pPr algn="ctr">
                        <a:spcAft>
                          <a:spcPts val="0"/>
                        </a:spcAft>
                      </a:pPr>
                      <a:r>
                        <a:rPr lang="en-US" sz="1800" kern="100">
                          <a:effectLst/>
                          <a:latin typeface="+mj-ea"/>
                          <a:ea typeface="+mj-ea"/>
                          <a:cs typeface="Times New Roman" pitchFamily="18" charset="0"/>
                        </a:rPr>
                        <a:t>color</a:t>
                      </a:r>
                      <a:endParaRPr lang="zh-CN" sz="1800" kern="10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接收特定</a:t>
                      </a:r>
                      <a:r>
                        <a:rPr lang="en-US" sz="1800" kern="100" dirty="0">
                          <a:effectLst/>
                          <a:latin typeface="+mj-ea"/>
                          <a:ea typeface="+mj-ea"/>
                          <a:cs typeface="Times New Roman" pitchFamily="18" charset="0"/>
                        </a:rPr>
                        <a:t>string</a:t>
                      </a:r>
                      <a:r>
                        <a:rPr lang="zh-CN" sz="1800" kern="100" dirty="0">
                          <a:effectLst/>
                          <a:latin typeface="+mj-ea"/>
                          <a:ea typeface="+mj-ea"/>
                          <a:cs typeface="Times New Roman" pitchFamily="18" charset="0"/>
                        </a:rPr>
                        <a:t>或者包含颜色字符串的</a:t>
                      </a:r>
                      <a:r>
                        <a:rPr lang="en-US" sz="1800" kern="100" dirty="0">
                          <a:effectLst/>
                          <a:latin typeface="+mj-ea"/>
                          <a:ea typeface="+mj-ea"/>
                          <a:cs typeface="Times New Roman" pitchFamily="18" charset="0"/>
                        </a:rPr>
                        <a:t>array</a:t>
                      </a:r>
                      <a:r>
                        <a:rPr lang="zh-CN" sz="1800" kern="100" dirty="0">
                          <a:effectLst/>
                          <a:latin typeface="+mj-ea"/>
                          <a:ea typeface="+mj-ea"/>
                          <a:cs typeface="Times New Roman" pitchFamily="18" charset="0"/>
                        </a:rPr>
                        <a:t>。表示饼图颜色。默认为</a:t>
                      </a:r>
                      <a:r>
                        <a:rPr lang="en-US" sz="1800" kern="100" dirty="0">
                          <a:effectLst/>
                          <a:latin typeface="+mj-ea"/>
                          <a:ea typeface="+mj-ea"/>
                          <a:cs typeface="Times New Roman" pitchFamily="18" charset="0"/>
                        </a:rPr>
                        <a:t>None</a:t>
                      </a:r>
                      <a:r>
                        <a:rPr lang="zh-CN" sz="1800" kern="100" dirty="0">
                          <a:effectLst/>
                          <a:latin typeface="+mj-ea"/>
                          <a:ea typeface="+mj-ea"/>
                          <a:cs typeface="Times New Roman" pitchFamily="18" charset="0"/>
                        </a:rPr>
                        <a:t>。</a:t>
                      </a:r>
                    </a:p>
                  </a:txBody>
                  <a:tcPr marL="21563" marR="21563" marT="0" marB="0" anchor="ctr"/>
                </a:tc>
                <a:tc>
                  <a:txBody>
                    <a:bodyPr/>
                    <a:lstStyle/>
                    <a:p>
                      <a:pPr algn="ctr">
                        <a:spcAft>
                          <a:spcPts val="0"/>
                        </a:spcAft>
                      </a:pPr>
                      <a:r>
                        <a:rPr lang="en-US" sz="1800" kern="100" dirty="0">
                          <a:effectLst/>
                          <a:latin typeface="+mj-ea"/>
                          <a:ea typeface="+mj-ea"/>
                          <a:cs typeface="Times New Roman" pitchFamily="18" charset="0"/>
                        </a:rPr>
                        <a:t>radius</a:t>
                      </a:r>
                      <a:endParaRPr lang="zh-CN" sz="1800" kern="100" dirty="0">
                        <a:effectLst/>
                        <a:latin typeface="+mj-ea"/>
                        <a:ea typeface="+mj-ea"/>
                        <a:cs typeface="Times New Roman" pitchFamily="18" charset="0"/>
                      </a:endParaRPr>
                    </a:p>
                  </a:txBody>
                  <a:tcPr marL="21563" marR="21563" marT="0" marB="0" anchor="ctr"/>
                </a:tc>
                <a:tc>
                  <a:txBody>
                    <a:bodyPr/>
                    <a:lstStyle/>
                    <a:p>
                      <a:pPr algn="just">
                        <a:spcAft>
                          <a:spcPts val="0"/>
                        </a:spcAft>
                      </a:pPr>
                      <a:r>
                        <a:rPr lang="zh-CN" sz="1800" kern="100" dirty="0">
                          <a:effectLst/>
                          <a:latin typeface="+mj-ea"/>
                          <a:ea typeface="+mj-ea"/>
                          <a:cs typeface="Times New Roman" pitchFamily="18" charset="0"/>
                        </a:rPr>
                        <a:t>接收</a:t>
                      </a:r>
                      <a:r>
                        <a:rPr lang="en-US" sz="1800" kern="100" dirty="0">
                          <a:effectLst/>
                          <a:latin typeface="+mj-ea"/>
                          <a:ea typeface="+mj-ea"/>
                          <a:cs typeface="Times New Roman" pitchFamily="18" charset="0"/>
                        </a:rPr>
                        <a:t>float</a:t>
                      </a:r>
                      <a:r>
                        <a:rPr lang="zh-CN" sz="1800" kern="100" dirty="0">
                          <a:effectLst/>
                          <a:latin typeface="+mj-ea"/>
                          <a:ea typeface="+mj-ea"/>
                          <a:cs typeface="Times New Roman" pitchFamily="18" charset="0"/>
                        </a:rPr>
                        <a:t>。表示饼图的半径。默认为</a:t>
                      </a:r>
                      <a:r>
                        <a:rPr lang="en-US" sz="1800" kern="100" dirty="0">
                          <a:effectLst/>
                          <a:latin typeface="+mj-ea"/>
                          <a:ea typeface="+mj-ea"/>
                          <a:cs typeface="Times New Roman" pitchFamily="18" charset="0"/>
                        </a:rPr>
                        <a:t>1</a:t>
                      </a:r>
                      <a:r>
                        <a:rPr lang="zh-CN" sz="1800" kern="100" dirty="0">
                          <a:effectLst/>
                          <a:latin typeface="+mj-ea"/>
                          <a:ea typeface="+mj-ea"/>
                          <a:cs typeface="Times New Roman" pitchFamily="18" charset="0"/>
                        </a:rPr>
                        <a:t>。</a:t>
                      </a:r>
                    </a:p>
                  </a:txBody>
                  <a:tcPr marL="21563" marR="21563"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01197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26939-18F9-4F69-A048-AF539C5589D4}"/>
              </a:ext>
            </a:extLst>
          </p:cNvPr>
          <p:cNvSpPr>
            <a:spLocks noGrp="1"/>
          </p:cNvSpPr>
          <p:nvPr>
            <p:ph type="title"/>
          </p:nvPr>
        </p:nvSpPr>
        <p:spPr/>
        <p:txBody>
          <a:bodyPr/>
          <a:lstStyle/>
          <a:p>
            <a:r>
              <a:rPr lang="zh-CN" altLang="en-US" dirty="0"/>
              <a:t>雷达图</a:t>
            </a:r>
          </a:p>
        </p:txBody>
      </p:sp>
      <p:sp>
        <p:nvSpPr>
          <p:cNvPr id="3" name="内容占位符 2">
            <a:extLst>
              <a:ext uri="{FF2B5EF4-FFF2-40B4-BE49-F238E27FC236}">
                <a16:creationId xmlns:a16="http://schemas.microsoft.com/office/drawing/2014/main" id="{A48AE341-0891-4C08-B0C3-AF2899945E9A}"/>
              </a:ext>
            </a:extLst>
          </p:cNvPr>
          <p:cNvSpPr>
            <a:spLocks noGrp="1"/>
          </p:cNvSpPr>
          <p:nvPr>
            <p:ph idx="1"/>
          </p:nvPr>
        </p:nvSpPr>
        <p:spPr>
          <a:xfrm>
            <a:off x="1024128" y="2286000"/>
            <a:ext cx="3577923" cy="4023360"/>
          </a:xfrm>
        </p:spPr>
        <p:txBody>
          <a:bodyPr/>
          <a:lstStyle/>
          <a:p>
            <a:r>
              <a:rPr lang="zh-CN" altLang="en-US" dirty="0"/>
              <a:t>雷达图也称为网络图，星图，蜘蛛网图，不规则多边形，极坐标图等。雷达图是以从同一点开始的轴上表示的三个或更多个定量变量的二维图表的形式显示多变量数据的图形方法。轴的相对位置和角度通常是无信息的。雷达图相当于平行坐标图，轴径向排列。</a:t>
            </a:r>
          </a:p>
          <a:p>
            <a:endParaRPr lang="zh-CN" altLang="en-US" dirty="0"/>
          </a:p>
        </p:txBody>
      </p:sp>
      <p:pic>
        <p:nvPicPr>
          <p:cNvPr id="5" name="图片 4">
            <a:extLst>
              <a:ext uri="{FF2B5EF4-FFF2-40B4-BE49-F238E27FC236}">
                <a16:creationId xmlns:a16="http://schemas.microsoft.com/office/drawing/2014/main" id="{CED99017-BD52-4A80-8914-DC8F1C1C882E}"/>
              </a:ext>
            </a:extLst>
          </p:cNvPr>
          <p:cNvPicPr>
            <a:picLocks noChangeAspect="1"/>
          </p:cNvPicPr>
          <p:nvPr/>
        </p:nvPicPr>
        <p:blipFill>
          <a:blip r:embed="rId3"/>
          <a:stretch>
            <a:fillRect/>
          </a:stretch>
        </p:blipFill>
        <p:spPr>
          <a:xfrm>
            <a:off x="5992551" y="1820213"/>
            <a:ext cx="4591804" cy="3894919"/>
          </a:xfrm>
          <a:prstGeom prst="rect">
            <a:avLst/>
          </a:prstGeom>
        </p:spPr>
      </p:pic>
    </p:spTree>
    <p:extLst>
      <p:ext uri="{BB962C8B-B14F-4D97-AF65-F5344CB8AC3E}">
        <p14:creationId xmlns:p14="http://schemas.microsoft.com/office/powerpoint/2010/main" val="3827153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5972C-82D3-4DA2-B0C9-71A51CFDEE03}"/>
              </a:ext>
            </a:extLst>
          </p:cNvPr>
          <p:cNvSpPr>
            <a:spLocks noGrp="1"/>
          </p:cNvSpPr>
          <p:nvPr>
            <p:ph type="title"/>
          </p:nvPr>
        </p:nvSpPr>
        <p:spPr/>
        <p:txBody>
          <a:bodyPr/>
          <a:lstStyle/>
          <a:p>
            <a:r>
              <a:rPr lang="zh-CN" altLang="en-US" dirty="0"/>
              <a:t>等值线图</a:t>
            </a:r>
          </a:p>
        </p:txBody>
      </p:sp>
      <p:sp>
        <p:nvSpPr>
          <p:cNvPr id="3" name="内容占位符 2">
            <a:extLst>
              <a:ext uri="{FF2B5EF4-FFF2-40B4-BE49-F238E27FC236}">
                <a16:creationId xmlns:a16="http://schemas.microsoft.com/office/drawing/2014/main" id="{4E023CFD-509C-4F3B-9AE4-D2E324C16D6F}"/>
              </a:ext>
            </a:extLst>
          </p:cNvPr>
          <p:cNvSpPr>
            <a:spLocks noGrp="1"/>
          </p:cNvSpPr>
          <p:nvPr>
            <p:ph idx="1"/>
          </p:nvPr>
        </p:nvSpPr>
        <p:spPr>
          <a:xfrm>
            <a:off x="1024128" y="2286000"/>
            <a:ext cx="3586509" cy="4023360"/>
          </a:xfrm>
        </p:spPr>
        <p:txBody>
          <a:bodyPr/>
          <a:lstStyle/>
          <a:p>
            <a:r>
              <a:rPr lang="zh-CN" altLang="en-US" dirty="0"/>
              <a:t>用数值相等各点联成的曲线在平面上的投影来表示被摄物体的外形和大小的图</a:t>
            </a:r>
          </a:p>
          <a:p>
            <a:r>
              <a:rPr lang="zh-CN" altLang="en-US" dirty="0"/>
              <a:t>等值线是用于连接各类等值点的线。线的分布显示表面值的变化方式。</a:t>
            </a:r>
          </a:p>
          <a:p>
            <a:r>
              <a:rPr lang="zh-CN" altLang="en-US" dirty="0"/>
              <a:t>值的变化量越小，线的间距就越大；值上升或下降得越快，线的间距就越小</a:t>
            </a:r>
          </a:p>
          <a:p>
            <a:endParaRPr lang="zh-CN" altLang="en-US" dirty="0"/>
          </a:p>
        </p:txBody>
      </p:sp>
      <p:pic>
        <p:nvPicPr>
          <p:cNvPr id="5" name="图片 4">
            <a:extLst>
              <a:ext uri="{FF2B5EF4-FFF2-40B4-BE49-F238E27FC236}">
                <a16:creationId xmlns:a16="http://schemas.microsoft.com/office/drawing/2014/main" id="{7C782375-6956-4A03-A4F6-D12095088891}"/>
              </a:ext>
            </a:extLst>
          </p:cNvPr>
          <p:cNvPicPr>
            <a:picLocks noChangeAspect="1"/>
          </p:cNvPicPr>
          <p:nvPr/>
        </p:nvPicPr>
        <p:blipFill>
          <a:blip r:embed="rId3"/>
          <a:stretch>
            <a:fillRect/>
          </a:stretch>
        </p:blipFill>
        <p:spPr>
          <a:xfrm>
            <a:off x="5986661" y="1567924"/>
            <a:ext cx="5218470" cy="4426477"/>
          </a:xfrm>
          <a:prstGeom prst="rect">
            <a:avLst/>
          </a:prstGeom>
        </p:spPr>
      </p:pic>
    </p:spTree>
    <p:extLst>
      <p:ext uri="{BB962C8B-B14F-4D97-AF65-F5344CB8AC3E}">
        <p14:creationId xmlns:p14="http://schemas.microsoft.com/office/powerpoint/2010/main" val="30630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BF723-CAB6-4F6E-93A5-5407174F6FC8}"/>
              </a:ext>
            </a:extLst>
          </p:cNvPr>
          <p:cNvSpPr>
            <a:spLocks noGrp="1"/>
          </p:cNvSpPr>
          <p:nvPr>
            <p:ph type="title"/>
          </p:nvPr>
        </p:nvSpPr>
        <p:spPr/>
        <p:txBody>
          <a:bodyPr/>
          <a:lstStyle/>
          <a:p>
            <a:r>
              <a:rPr lang="zh-CN" altLang="en-US" dirty="0"/>
              <a:t>带表格的绘图</a:t>
            </a:r>
          </a:p>
        </p:txBody>
      </p:sp>
      <p:sp>
        <p:nvSpPr>
          <p:cNvPr id="3" name="内容占位符 2">
            <a:extLst>
              <a:ext uri="{FF2B5EF4-FFF2-40B4-BE49-F238E27FC236}">
                <a16:creationId xmlns:a16="http://schemas.microsoft.com/office/drawing/2014/main" id="{106030E4-F461-4A54-9F5A-A36CAF932636}"/>
              </a:ext>
            </a:extLst>
          </p:cNvPr>
          <p:cNvSpPr>
            <a:spLocks noGrp="1"/>
          </p:cNvSpPr>
          <p:nvPr>
            <p:ph idx="1"/>
          </p:nvPr>
        </p:nvSpPr>
        <p:spPr>
          <a:xfrm>
            <a:off x="1024129" y="2286000"/>
            <a:ext cx="3483478" cy="4023360"/>
          </a:xfrm>
        </p:spPr>
        <p:txBody>
          <a:bodyPr/>
          <a:lstStyle/>
          <a:p>
            <a:r>
              <a:rPr lang="zh-CN" altLang="en-US" dirty="0"/>
              <a:t>在绘图中，有时候需要同时显示数据表格。</a:t>
            </a:r>
            <a:r>
              <a:rPr lang="en-US" altLang="zh-CN" dirty="0"/>
              <a:t>Matplotlib</a:t>
            </a:r>
            <a:r>
              <a:rPr lang="zh-CN" altLang="en-US" dirty="0"/>
              <a:t>在绘图中提供了</a:t>
            </a:r>
            <a:r>
              <a:rPr lang="en-US" altLang="zh-CN" dirty="0"/>
              <a:t>table</a:t>
            </a:r>
            <a:r>
              <a:rPr lang="zh-CN" altLang="en-US" dirty="0"/>
              <a:t>方法可以同时显示数据表格。</a:t>
            </a:r>
          </a:p>
          <a:p>
            <a:endParaRPr lang="zh-CN" altLang="en-US" dirty="0"/>
          </a:p>
        </p:txBody>
      </p:sp>
      <p:pic>
        <p:nvPicPr>
          <p:cNvPr id="5" name="图片 4">
            <a:extLst>
              <a:ext uri="{FF2B5EF4-FFF2-40B4-BE49-F238E27FC236}">
                <a16:creationId xmlns:a16="http://schemas.microsoft.com/office/drawing/2014/main" id="{377FFF05-53B7-42E1-A389-16B4A3817B55}"/>
              </a:ext>
            </a:extLst>
          </p:cNvPr>
          <p:cNvPicPr>
            <a:picLocks noChangeAspect="1"/>
          </p:cNvPicPr>
          <p:nvPr/>
        </p:nvPicPr>
        <p:blipFill>
          <a:blip r:embed="rId3"/>
          <a:stretch>
            <a:fillRect/>
          </a:stretch>
        </p:blipFill>
        <p:spPr>
          <a:xfrm>
            <a:off x="6020903" y="2003752"/>
            <a:ext cx="4876837" cy="4136693"/>
          </a:xfrm>
          <a:prstGeom prst="rect">
            <a:avLst/>
          </a:prstGeom>
        </p:spPr>
      </p:pic>
    </p:spTree>
    <p:extLst>
      <p:ext uri="{BB962C8B-B14F-4D97-AF65-F5344CB8AC3E}">
        <p14:creationId xmlns:p14="http://schemas.microsoft.com/office/powerpoint/2010/main" val="421844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E468F-C7EB-472F-BEFC-E79E27E2D70B}"/>
              </a:ext>
            </a:extLst>
          </p:cNvPr>
          <p:cNvSpPr>
            <a:spLocks noGrp="1"/>
          </p:cNvSpPr>
          <p:nvPr>
            <p:ph type="title"/>
          </p:nvPr>
        </p:nvSpPr>
        <p:spPr/>
        <p:txBody>
          <a:bodyPr/>
          <a:lstStyle/>
          <a:p>
            <a:r>
              <a:rPr lang="zh-CN" altLang="en-US" dirty="0"/>
              <a:t>三维图</a:t>
            </a:r>
          </a:p>
        </p:txBody>
      </p:sp>
      <p:sp>
        <p:nvSpPr>
          <p:cNvPr id="3" name="内容占位符 2">
            <a:extLst>
              <a:ext uri="{FF2B5EF4-FFF2-40B4-BE49-F238E27FC236}">
                <a16:creationId xmlns:a16="http://schemas.microsoft.com/office/drawing/2014/main" id="{9DC610D0-D99D-463F-B3A2-A1A3DDDC608E}"/>
              </a:ext>
            </a:extLst>
          </p:cNvPr>
          <p:cNvSpPr>
            <a:spLocks noGrp="1"/>
          </p:cNvSpPr>
          <p:nvPr>
            <p:ph idx="1"/>
          </p:nvPr>
        </p:nvSpPr>
        <p:spPr>
          <a:xfrm>
            <a:off x="689277" y="2084832"/>
            <a:ext cx="4350655" cy="4023360"/>
          </a:xfrm>
        </p:spPr>
        <p:txBody>
          <a:bodyPr/>
          <a:lstStyle/>
          <a:p>
            <a:r>
              <a:rPr lang="zh-CN" altLang="en-US" dirty="0"/>
              <a:t>三维绘图其实就是在二维绘图上的演变：</a:t>
            </a:r>
          </a:p>
          <a:p>
            <a:r>
              <a:rPr lang="zh-CN" altLang="en-US" dirty="0"/>
              <a:t>需要建一个三维画布</a:t>
            </a:r>
          </a:p>
          <a:p>
            <a:r>
              <a:rPr lang="zh-CN" altLang="en-US" dirty="0"/>
              <a:t>需要多输入一个维度值，即 </a:t>
            </a:r>
            <a:r>
              <a:rPr lang="en-US" altLang="zh-CN" dirty="0"/>
              <a:t>z </a:t>
            </a:r>
            <a:r>
              <a:rPr lang="zh-CN" altLang="en-US" dirty="0"/>
              <a:t>值</a:t>
            </a:r>
          </a:p>
        </p:txBody>
      </p:sp>
      <p:pic>
        <p:nvPicPr>
          <p:cNvPr id="5" name="图片 4">
            <a:extLst>
              <a:ext uri="{FF2B5EF4-FFF2-40B4-BE49-F238E27FC236}">
                <a16:creationId xmlns:a16="http://schemas.microsoft.com/office/drawing/2014/main" id="{E1D7E9EC-9760-497D-86EB-64F95F16E44D}"/>
              </a:ext>
            </a:extLst>
          </p:cNvPr>
          <p:cNvPicPr>
            <a:picLocks noChangeAspect="1"/>
          </p:cNvPicPr>
          <p:nvPr/>
        </p:nvPicPr>
        <p:blipFill>
          <a:blip r:embed="rId2"/>
          <a:stretch>
            <a:fillRect/>
          </a:stretch>
        </p:blipFill>
        <p:spPr>
          <a:xfrm>
            <a:off x="5329480" y="183053"/>
            <a:ext cx="3750125" cy="3180980"/>
          </a:xfrm>
          <a:prstGeom prst="rect">
            <a:avLst/>
          </a:prstGeom>
        </p:spPr>
      </p:pic>
      <p:pic>
        <p:nvPicPr>
          <p:cNvPr id="7" name="图片 6">
            <a:extLst>
              <a:ext uri="{FF2B5EF4-FFF2-40B4-BE49-F238E27FC236}">
                <a16:creationId xmlns:a16="http://schemas.microsoft.com/office/drawing/2014/main" id="{DDABB250-96BF-4211-8624-19F4910E5430}"/>
              </a:ext>
            </a:extLst>
          </p:cNvPr>
          <p:cNvPicPr>
            <a:picLocks noChangeAspect="1"/>
          </p:cNvPicPr>
          <p:nvPr/>
        </p:nvPicPr>
        <p:blipFill>
          <a:blip r:embed="rId3"/>
          <a:stretch>
            <a:fillRect/>
          </a:stretch>
        </p:blipFill>
        <p:spPr>
          <a:xfrm>
            <a:off x="7776465" y="3429000"/>
            <a:ext cx="3535478" cy="3366132"/>
          </a:xfrm>
          <a:prstGeom prst="rect">
            <a:avLst/>
          </a:prstGeom>
        </p:spPr>
      </p:pic>
    </p:spTree>
    <p:extLst>
      <p:ext uri="{BB962C8B-B14F-4D97-AF65-F5344CB8AC3E}">
        <p14:creationId xmlns:p14="http://schemas.microsoft.com/office/powerpoint/2010/main" val="83198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90579A-E59F-4D2E-8D2C-6665C29F441B}"/>
              </a:ext>
            </a:extLst>
          </p:cNvPr>
          <p:cNvSpPr>
            <a:spLocks noGrp="1"/>
          </p:cNvSpPr>
          <p:nvPr>
            <p:ph type="title"/>
          </p:nvPr>
        </p:nvSpPr>
        <p:spPr/>
        <p:txBody>
          <a:bodyPr/>
          <a:lstStyle/>
          <a:p>
            <a:r>
              <a:rPr lang="zh-CN" altLang="en-US" dirty="0"/>
              <a:t>综合应用：星巴克门店分析</a:t>
            </a:r>
          </a:p>
        </p:txBody>
      </p:sp>
      <p:pic>
        <p:nvPicPr>
          <p:cNvPr id="7" name="图片 6">
            <a:extLst>
              <a:ext uri="{FF2B5EF4-FFF2-40B4-BE49-F238E27FC236}">
                <a16:creationId xmlns:a16="http://schemas.microsoft.com/office/drawing/2014/main" id="{C71A94E8-4085-4D41-8012-70AF6D5EF838}"/>
              </a:ext>
            </a:extLst>
          </p:cNvPr>
          <p:cNvPicPr>
            <a:picLocks noChangeAspect="1"/>
          </p:cNvPicPr>
          <p:nvPr/>
        </p:nvPicPr>
        <p:blipFill>
          <a:blip r:embed="rId3"/>
          <a:stretch>
            <a:fillRect/>
          </a:stretch>
        </p:blipFill>
        <p:spPr>
          <a:xfrm>
            <a:off x="790006" y="1797879"/>
            <a:ext cx="2842290" cy="2410924"/>
          </a:xfrm>
          <a:prstGeom prst="rect">
            <a:avLst/>
          </a:prstGeom>
        </p:spPr>
      </p:pic>
      <p:pic>
        <p:nvPicPr>
          <p:cNvPr id="9" name="图片 8">
            <a:extLst>
              <a:ext uri="{FF2B5EF4-FFF2-40B4-BE49-F238E27FC236}">
                <a16:creationId xmlns:a16="http://schemas.microsoft.com/office/drawing/2014/main" id="{B2D64536-9FCB-46E1-B1D7-8FE71CA781FD}"/>
              </a:ext>
            </a:extLst>
          </p:cNvPr>
          <p:cNvPicPr>
            <a:picLocks noChangeAspect="1"/>
          </p:cNvPicPr>
          <p:nvPr/>
        </p:nvPicPr>
        <p:blipFill>
          <a:blip r:embed="rId4"/>
          <a:stretch>
            <a:fillRect/>
          </a:stretch>
        </p:blipFill>
        <p:spPr>
          <a:xfrm>
            <a:off x="3935189" y="1797879"/>
            <a:ext cx="2842290" cy="2410924"/>
          </a:xfrm>
          <a:prstGeom prst="rect">
            <a:avLst/>
          </a:prstGeom>
        </p:spPr>
      </p:pic>
      <p:pic>
        <p:nvPicPr>
          <p:cNvPr id="11" name="图片 10">
            <a:extLst>
              <a:ext uri="{FF2B5EF4-FFF2-40B4-BE49-F238E27FC236}">
                <a16:creationId xmlns:a16="http://schemas.microsoft.com/office/drawing/2014/main" id="{AF2DD87E-ED50-4726-A436-32DC33F3D8D0}"/>
              </a:ext>
            </a:extLst>
          </p:cNvPr>
          <p:cNvPicPr>
            <a:picLocks noChangeAspect="1"/>
          </p:cNvPicPr>
          <p:nvPr/>
        </p:nvPicPr>
        <p:blipFill>
          <a:blip r:embed="rId5"/>
          <a:stretch>
            <a:fillRect/>
          </a:stretch>
        </p:blipFill>
        <p:spPr>
          <a:xfrm>
            <a:off x="3935189" y="4267128"/>
            <a:ext cx="2842290" cy="2534756"/>
          </a:xfrm>
          <a:prstGeom prst="rect">
            <a:avLst/>
          </a:prstGeom>
        </p:spPr>
      </p:pic>
      <p:pic>
        <p:nvPicPr>
          <p:cNvPr id="13" name="图片 12">
            <a:extLst>
              <a:ext uri="{FF2B5EF4-FFF2-40B4-BE49-F238E27FC236}">
                <a16:creationId xmlns:a16="http://schemas.microsoft.com/office/drawing/2014/main" id="{2835F23D-3851-44E2-9CF7-3A8CE635B486}"/>
              </a:ext>
            </a:extLst>
          </p:cNvPr>
          <p:cNvPicPr>
            <a:picLocks noChangeAspect="1"/>
          </p:cNvPicPr>
          <p:nvPr/>
        </p:nvPicPr>
        <p:blipFill>
          <a:blip r:embed="rId6"/>
          <a:stretch>
            <a:fillRect/>
          </a:stretch>
        </p:blipFill>
        <p:spPr>
          <a:xfrm>
            <a:off x="7190806" y="4267127"/>
            <a:ext cx="3437437" cy="2533085"/>
          </a:xfrm>
          <a:prstGeom prst="rect">
            <a:avLst/>
          </a:prstGeom>
        </p:spPr>
      </p:pic>
      <p:pic>
        <p:nvPicPr>
          <p:cNvPr id="15" name="图片 14">
            <a:extLst>
              <a:ext uri="{FF2B5EF4-FFF2-40B4-BE49-F238E27FC236}">
                <a16:creationId xmlns:a16="http://schemas.microsoft.com/office/drawing/2014/main" id="{F34799B3-6971-4EC1-8404-4B3CCAC7CD9D}"/>
              </a:ext>
            </a:extLst>
          </p:cNvPr>
          <p:cNvPicPr>
            <a:picLocks noChangeAspect="1"/>
          </p:cNvPicPr>
          <p:nvPr/>
        </p:nvPicPr>
        <p:blipFill>
          <a:blip r:embed="rId7"/>
          <a:stretch>
            <a:fillRect/>
          </a:stretch>
        </p:blipFill>
        <p:spPr>
          <a:xfrm>
            <a:off x="7502727" y="1797879"/>
            <a:ext cx="3054204" cy="2410924"/>
          </a:xfrm>
          <a:prstGeom prst="rect">
            <a:avLst/>
          </a:prstGeom>
        </p:spPr>
      </p:pic>
    </p:spTree>
    <p:extLst>
      <p:ext uri="{BB962C8B-B14F-4D97-AF65-F5344CB8AC3E}">
        <p14:creationId xmlns:p14="http://schemas.microsoft.com/office/powerpoint/2010/main" val="359196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ABFFC-C955-4243-9FB0-00D7CE545B1D}"/>
              </a:ext>
            </a:extLst>
          </p:cNvPr>
          <p:cNvSpPr>
            <a:spLocks noGrp="1"/>
          </p:cNvSpPr>
          <p:nvPr>
            <p:ph type="title"/>
          </p:nvPr>
        </p:nvSpPr>
        <p:spPr>
          <a:xfrm>
            <a:off x="1024128" y="585216"/>
            <a:ext cx="9720072" cy="1499616"/>
          </a:xfrm>
        </p:spPr>
        <p:txBody>
          <a:bodyPr anchor="ctr">
            <a:normAutofit/>
          </a:bodyPr>
          <a:lstStyle/>
          <a:p>
            <a:r>
              <a:rPr lang="en-US" altLang="zh-CN" dirty="0"/>
              <a:t>Matplotlib</a:t>
            </a:r>
            <a:r>
              <a:rPr lang="zh-CN" altLang="en-US" dirty="0"/>
              <a:t>中的常用绘图及分组</a:t>
            </a:r>
          </a:p>
        </p:txBody>
      </p:sp>
      <p:pic>
        <p:nvPicPr>
          <p:cNvPr id="4" name="图片 3" descr="图形用户界面&#10;&#10;描述已自动生成">
            <a:extLst>
              <a:ext uri="{FF2B5EF4-FFF2-40B4-BE49-F238E27FC236}">
                <a16:creationId xmlns:a16="http://schemas.microsoft.com/office/drawing/2014/main" id="{2CC66B38-0972-46DD-8AD3-0CC27292EDA8}"/>
              </a:ext>
            </a:extLst>
          </p:cNvPr>
          <p:cNvPicPr/>
          <p:nvPr/>
        </p:nvPicPr>
        <p:blipFill>
          <a:blip r:embed="rId3"/>
          <a:stretch>
            <a:fillRect/>
          </a:stretch>
        </p:blipFill>
        <p:spPr>
          <a:xfrm>
            <a:off x="1024128" y="2191990"/>
            <a:ext cx="9720073" cy="3936628"/>
          </a:xfrm>
          <a:prstGeom prst="rect">
            <a:avLst/>
          </a:prstGeom>
          <a:noFill/>
        </p:spPr>
      </p:pic>
    </p:spTree>
    <p:extLst>
      <p:ext uri="{BB962C8B-B14F-4D97-AF65-F5344CB8AC3E}">
        <p14:creationId xmlns:p14="http://schemas.microsoft.com/office/powerpoint/2010/main" val="166558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09A3DB-EF65-4468-A41C-CE1C132DD58C}"/>
              </a:ext>
            </a:extLst>
          </p:cNvPr>
          <p:cNvSpPr>
            <a:spLocks noGrp="1"/>
          </p:cNvSpPr>
          <p:nvPr>
            <p:ph type="title"/>
          </p:nvPr>
        </p:nvSpPr>
        <p:spPr/>
        <p:txBody>
          <a:bodyPr/>
          <a:lstStyle/>
          <a:p>
            <a:r>
              <a:rPr lang="zh-CN" altLang="en-US" dirty="0"/>
              <a:t>绘制直线</a:t>
            </a:r>
          </a:p>
        </p:txBody>
      </p:sp>
      <p:pic>
        <p:nvPicPr>
          <p:cNvPr id="9" name="内容占位符 8">
            <a:extLst>
              <a:ext uri="{FF2B5EF4-FFF2-40B4-BE49-F238E27FC236}">
                <a16:creationId xmlns:a16="http://schemas.microsoft.com/office/drawing/2014/main" id="{36746E6F-446B-455A-B2F1-560185BD1D76}"/>
              </a:ext>
            </a:extLst>
          </p:cNvPr>
          <p:cNvPicPr>
            <a:picLocks noGrp="1" noChangeAspect="1"/>
          </p:cNvPicPr>
          <p:nvPr>
            <p:ph idx="1"/>
          </p:nvPr>
        </p:nvPicPr>
        <p:blipFill>
          <a:blip r:embed="rId2"/>
          <a:stretch>
            <a:fillRect/>
          </a:stretch>
        </p:blipFill>
        <p:spPr>
          <a:xfrm>
            <a:off x="1024128" y="2084832"/>
            <a:ext cx="4675941" cy="4022725"/>
          </a:xfrm>
        </p:spPr>
      </p:pic>
      <p:pic>
        <p:nvPicPr>
          <p:cNvPr id="11" name="图片 10">
            <a:extLst>
              <a:ext uri="{FF2B5EF4-FFF2-40B4-BE49-F238E27FC236}">
                <a16:creationId xmlns:a16="http://schemas.microsoft.com/office/drawing/2014/main" id="{C4F178B0-CF2A-42F9-8E1D-EAEDAE91F483}"/>
              </a:ext>
            </a:extLst>
          </p:cNvPr>
          <p:cNvPicPr>
            <a:picLocks noChangeAspect="1"/>
          </p:cNvPicPr>
          <p:nvPr/>
        </p:nvPicPr>
        <p:blipFill>
          <a:blip r:embed="rId3"/>
          <a:stretch>
            <a:fillRect/>
          </a:stretch>
        </p:blipFill>
        <p:spPr>
          <a:xfrm>
            <a:off x="6334538" y="1744304"/>
            <a:ext cx="5143933" cy="4363253"/>
          </a:xfrm>
          <a:prstGeom prst="rect">
            <a:avLst/>
          </a:prstGeom>
        </p:spPr>
      </p:pic>
    </p:spTree>
    <p:extLst>
      <p:ext uri="{BB962C8B-B14F-4D97-AF65-F5344CB8AC3E}">
        <p14:creationId xmlns:p14="http://schemas.microsoft.com/office/powerpoint/2010/main" val="281713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F6740-0A67-42B3-BFDC-3407B1CFAE18}"/>
              </a:ext>
            </a:extLst>
          </p:cNvPr>
          <p:cNvSpPr>
            <a:spLocks noGrp="1"/>
          </p:cNvSpPr>
          <p:nvPr>
            <p:ph type="title"/>
          </p:nvPr>
        </p:nvSpPr>
        <p:spPr/>
        <p:txBody>
          <a:bodyPr/>
          <a:lstStyle/>
          <a:p>
            <a:r>
              <a:rPr lang="zh-CN" altLang="en-US" dirty="0"/>
              <a:t>利用</a:t>
            </a:r>
            <a:r>
              <a:rPr lang="en-US" altLang="zh-CN" dirty="0" err="1"/>
              <a:t>numpy</a:t>
            </a:r>
            <a:r>
              <a:rPr lang="zh-CN" altLang="en-US" dirty="0"/>
              <a:t>构建坐标并绘图</a:t>
            </a:r>
          </a:p>
        </p:txBody>
      </p:sp>
      <p:pic>
        <p:nvPicPr>
          <p:cNvPr id="5" name="内容占位符 4">
            <a:extLst>
              <a:ext uri="{FF2B5EF4-FFF2-40B4-BE49-F238E27FC236}">
                <a16:creationId xmlns:a16="http://schemas.microsoft.com/office/drawing/2014/main" id="{23601261-84CE-4101-8C61-39A93E70E44B}"/>
              </a:ext>
            </a:extLst>
          </p:cNvPr>
          <p:cNvPicPr>
            <a:picLocks noGrp="1" noChangeAspect="1"/>
          </p:cNvPicPr>
          <p:nvPr>
            <p:ph idx="1"/>
          </p:nvPr>
        </p:nvPicPr>
        <p:blipFill>
          <a:blip r:embed="rId3"/>
          <a:stretch>
            <a:fillRect/>
          </a:stretch>
        </p:blipFill>
        <p:spPr>
          <a:xfrm>
            <a:off x="1024127" y="1972614"/>
            <a:ext cx="4078497" cy="4339838"/>
          </a:xfrm>
        </p:spPr>
      </p:pic>
      <p:pic>
        <p:nvPicPr>
          <p:cNvPr id="7" name="图片 6">
            <a:extLst>
              <a:ext uri="{FF2B5EF4-FFF2-40B4-BE49-F238E27FC236}">
                <a16:creationId xmlns:a16="http://schemas.microsoft.com/office/drawing/2014/main" id="{1078A849-B3D6-4864-9D81-103FBEAD4DF0}"/>
              </a:ext>
            </a:extLst>
          </p:cNvPr>
          <p:cNvPicPr>
            <a:picLocks noChangeAspect="1"/>
          </p:cNvPicPr>
          <p:nvPr/>
        </p:nvPicPr>
        <p:blipFill>
          <a:blip r:embed="rId4"/>
          <a:stretch>
            <a:fillRect/>
          </a:stretch>
        </p:blipFill>
        <p:spPr>
          <a:xfrm>
            <a:off x="5760277" y="2084454"/>
            <a:ext cx="4823793" cy="4091699"/>
          </a:xfrm>
          <a:prstGeom prst="rect">
            <a:avLst/>
          </a:prstGeom>
        </p:spPr>
      </p:pic>
    </p:spTree>
    <p:extLst>
      <p:ext uri="{BB962C8B-B14F-4D97-AF65-F5344CB8AC3E}">
        <p14:creationId xmlns:p14="http://schemas.microsoft.com/office/powerpoint/2010/main" val="2796063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8A3C9-89D1-4419-8C65-DF2B8EF6EBE8}"/>
              </a:ext>
            </a:extLst>
          </p:cNvPr>
          <p:cNvSpPr>
            <a:spLocks noGrp="1"/>
          </p:cNvSpPr>
          <p:nvPr>
            <p:ph type="title"/>
          </p:nvPr>
        </p:nvSpPr>
        <p:spPr/>
        <p:txBody>
          <a:bodyPr/>
          <a:lstStyle/>
          <a:p>
            <a:r>
              <a:rPr lang="zh-CN" altLang="en-US" dirty="0"/>
              <a:t>绘制正余弦函数曲线</a:t>
            </a:r>
          </a:p>
        </p:txBody>
      </p:sp>
      <p:pic>
        <p:nvPicPr>
          <p:cNvPr id="5" name="内容占位符 4">
            <a:extLst>
              <a:ext uri="{FF2B5EF4-FFF2-40B4-BE49-F238E27FC236}">
                <a16:creationId xmlns:a16="http://schemas.microsoft.com/office/drawing/2014/main" id="{E00C4291-D89E-4BFA-A7AD-DC875B5ECEBF}"/>
              </a:ext>
            </a:extLst>
          </p:cNvPr>
          <p:cNvPicPr>
            <a:picLocks noGrp="1" noChangeAspect="1"/>
          </p:cNvPicPr>
          <p:nvPr>
            <p:ph idx="1"/>
          </p:nvPr>
        </p:nvPicPr>
        <p:blipFill>
          <a:blip r:embed="rId3"/>
          <a:stretch>
            <a:fillRect/>
          </a:stretch>
        </p:blipFill>
        <p:spPr>
          <a:xfrm>
            <a:off x="1024128" y="1822361"/>
            <a:ext cx="5453790" cy="4450423"/>
          </a:xfrm>
        </p:spPr>
      </p:pic>
      <p:pic>
        <p:nvPicPr>
          <p:cNvPr id="7" name="图片 6">
            <a:extLst>
              <a:ext uri="{FF2B5EF4-FFF2-40B4-BE49-F238E27FC236}">
                <a16:creationId xmlns:a16="http://schemas.microsoft.com/office/drawing/2014/main" id="{6346BC32-F94D-405D-AE1A-487DA308392D}"/>
              </a:ext>
            </a:extLst>
          </p:cNvPr>
          <p:cNvPicPr>
            <a:picLocks noChangeAspect="1"/>
          </p:cNvPicPr>
          <p:nvPr/>
        </p:nvPicPr>
        <p:blipFill>
          <a:blip r:embed="rId4"/>
          <a:stretch>
            <a:fillRect/>
          </a:stretch>
        </p:blipFill>
        <p:spPr>
          <a:xfrm>
            <a:off x="6761409" y="1960095"/>
            <a:ext cx="4921943" cy="4174953"/>
          </a:xfrm>
          <a:prstGeom prst="rect">
            <a:avLst/>
          </a:prstGeom>
        </p:spPr>
      </p:pic>
    </p:spTree>
    <p:extLst>
      <p:ext uri="{BB962C8B-B14F-4D97-AF65-F5344CB8AC3E}">
        <p14:creationId xmlns:p14="http://schemas.microsoft.com/office/powerpoint/2010/main" val="800831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4F2B2-6B1D-480D-9ED5-181183F934F6}"/>
              </a:ext>
            </a:extLst>
          </p:cNvPr>
          <p:cNvSpPr>
            <a:spLocks noGrp="1"/>
          </p:cNvSpPr>
          <p:nvPr>
            <p:ph type="title"/>
          </p:nvPr>
        </p:nvSpPr>
        <p:spPr/>
        <p:txBody>
          <a:bodyPr/>
          <a:lstStyle/>
          <a:p>
            <a:r>
              <a:rPr lang="zh-CN" altLang="en-US" dirty="0"/>
              <a:t>颜色、线型和标记</a:t>
            </a:r>
          </a:p>
        </p:txBody>
      </p:sp>
      <p:pic>
        <p:nvPicPr>
          <p:cNvPr id="9" name="内容占位符 8">
            <a:extLst>
              <a:ext uri="{FF2B5EF4-FFF2-40B4-BE49-F238E27FC236}">
                <a16:creationId xmlns:a16="http://schemas.microsoft.com/office/drawing/2014/main" id="{C8331B5B-3914-445D-9D2E-D8C24A110BE4}"/>
              </a:ext>
            </a:extLst>
          </p:cNvPr>
          <p:cNvPicPr>
            <a:picLocks noGrp="1" noChangeAspect="1"/>
          </p:cNvPicPr>
          <p:nvPr>
            <p:ph idx="1"/>
          </p:nvPr>
        </p:nvPicPr>
        <p:blipFill>
          <a:blip r:embed="rId3"/>
          <a:stretch>
            <a:fillRect/>
          </a:stretch>
        </p:blipFill>
        <p:spPr>
          <a:xfrm>
            <a:off x="756496" y="1765480"/>
            <a:ext cx="6505721" cy="4561614"/>
          </a:xfrm>
        </p:spPr>
      </p:pic>
      <p:pic>
        <p:nvPicPr>
          <p:cNvPr id="11" name="图片 10">
            <a:extLst>
              <a:ext uri="{FF2B5EF4-FFF2-40B4-BE49-F238E27FC236}">
                <a16:creationId xmlns:a16="http://schemas.microsoft.com/office/drawing/2014/main" id="{4ED2C894-F50F-4627-8311-F79934B3D41F}"/>
              </a:ext>
            </a:extLst>
          </p:cNvPr>
          <p:cNvPicPr>
            <a:picLocks noChangeAspect="1"/>
          </p:cNvPicPr>
          <p:nvPr/>
        </p:nvPicPr>
        <p:blipFill>
          <a:blip r:embed="rId4"/>
          <a:stretch>
            <a:fillRect/>
          </a:stretch>
        </p:blipFill>
        <p:spPr>
          <a:xfrm>
            <a:off x="7213626" y="2017691"/>
            <a:ext cx="4783111" cy="4057192"/>
          </a:xfrm>
          <a:prstGeom prst="rect">
            <a:avLst/>
          </a:prstGeom>
        </p:spPr>
      </p:pic>
    </p:spTree>
    <p:extLst>
      <p:ext uri="{BB962C8B-B14F-4D97-AF65-F5344CB8AC3E}">
        <p14:creationId xmlns:p14="http://schemas.microsoft.com/office/powerpoint/2010/main" val="214513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2">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主题2" id="{47390D41-DFBA-4525-BB8B-DD8D86D2C20E}" vid="{5C48A7B8-FDF7-485C-85FB-CAD10E7D55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4029</TotalTime>
  <Words>5881</Words>
  <Application>Microsoft Office PowerPoint</Application>
  <PresentationFormat>宽屏</PresentationFormat>
  <Paragraphs>416</Paragraphs>
  <Slides>48</Slides>
  <Notes>33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Arial Unicode MS</vt:lpstr>
      <vt:lpstr>等线</vt:lpstr>
      <vt:lpstr>仿宋</vt:lpstr>
      <vt:lpstr>华文仿宋</vt:lpstr>
      <vt:lpstr>宋体</vt:lpstr>
      <vt:lpstr>微软雅黑</vt:lpstr>
      <vt:lpstr>微软雅黑 Light</vt:lpstr>
      <vt:lpstr>Arial</vt:lpstr>
      <vt:lpstr>Times New Roman</vt:lpstr>
      <vt:lpstr>Tw Cen MT</vt:lpstr>
      <vt:lpstr>Tw Cen MT Condensed</vt:lpstr>
      <vt:lpstr>Wingdings 3</vt:lpstr>
      <vt:lpstr>主题2</vt:lpstr>
      <vt:lpstr>Python数据可视化 ---matplotlib基础</vt:lpstr>
      <vt:lpstr>数据可视化</vt:lpstr>
      <vt:lpstr>数据可视化的分类</vt:lpstr>
      <vt:lpstr>什么是matplotlib</vt:lpstr>
      <vt:lpstr>Matplotlib中的常用绘图及分组</vt:lpstr>
      <vt:lpstr>绘制直线</vt:lpstr>
      <vt:lpstr>利用numpy构建坐标并绘图</vt:lpstr>
      <vt:lpstr>绘制正余弦函数曲线</vt:lpstr>
      <vt:lpstr>颜色、线型和标记</vt:lpstr>
      <vt:lpstr>线型与颜色</vt:lpstr>
      <vt:lpstr>常用线条标记</vt:lpstr>
      <vt:lpstr>图形标注</vt:lpstr>
      <vt:lpstr>图形标注</vt:lpstr>
      <vt:lpstr>图形标注</vt:lpstr>
      <vt:lpstr>图例位置值</vt:lpstr>
      <vt:lpstr>数据点标注</vt:lpstr>
      <vt:lpstr>数据点标注-坐标设置</vt:lpstr>
      <vt:lpstr>数据点标注-例</vt:lpstr>
      <vt:lpstr>添加参照线</vt:lpstr>
      <vt:lpstr>添加参照线</vt:lpstr>
      <vt:lpstr>修改坐标轴的位置</vt:lpstr>
      <vt:lpstr>图形填充</vt:lpstr>
      <vt:lpstr>Fill()填充</vt:lpstr>
      <vt:lpstr>fill_between()填充</vt:lpstr>
      <vt:lpstr>绘制色块</vt:lpstr>
      <vt:lpstr>多子图绘制</vt:lpstr>
      <vt:lpstr>多子图绘制</vt:lpstr>
      <vt:lpstr>其他常用方法</vt:lpstr>
      <vt:lpstr>rc参数</vt:lpstr>
      <vt:lpstr>查看rc参数</vt:lpstr>
      <vt:lpstr>Rc参数设置中文字体</vt:lpstr>
      <vt:lpstr>设置RC参数</vt:lpstr>
      <vt:lpstr>读文件绘制数据曲线</vt:lpstr>
      <vt:lpstr>多列数据绘图</vt:lpstr>
      <vt:lpstr>两列数据绘制多条曲线</vt:lpstr>
      <vt:lpstr>散点图</vt:lpstr>
      <vt:lpstr>散点图</vt:lpstr>
      <vt:lpstr>柱状图</vt:lpstr>
      <vt:lpstr>柱状图</vt:lpstr>
      <vt:lpstr>直方图</vt:lpstr>
      <vt:lpstr>直方图</vt:lpstr>
      <vt:lpstr>饼图</vt:lpstr>
      <vt:lpstr>饼图</vt:lpstr>
      <vt:lpstr>雷达图</vt:lpstr>
      <vt:lpstr>等值线图</vt:lpstr>
      <vt:lpstr>带表格的绘图</vt:lpstr>
      <vt:lpstr>三维图</vt:lpstr>
      <vt:lpstr>综合应用：星巴克门店分析</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文件操作</dc:title>
  <dc:creator>秦 珀石</dc:creator>
  <cp:lastModifiedBy>秦 珀石</cp:lastModifiedBy>
  <cp:revision>118</cp:revision>
  <dcterms:created xsi:type="dcterms:W3CDTF">2020-05-26T06:10:45Z</dcterms:created>
  <dcterms:modified xsi:type="dcterms:W3CDTF">2022-03-20T18:12:26Z</dcterms:modified>
</cp:coreProperties>
</file>